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9"/>
  </p:notesMasterIdLst>
  <p:sldIdLst>
    <p:sldId id="256" r:id="rId3"/>
    <p:sldId id="261" r:id="rId4"/>
    <p:sldId id="262" r:id="rId5"/>
    <p:sldId id="263" r:id="rId6"/>
    <p:sldId id="271" r:id="rId7"/>
    <p:sldId id="298" r:id="rId8"/>
    <p:sldId id="299" r:id="rId9"/>
    <p:sldId id="272" r:id="rId10"/>
    <p:sldId id="305" r:id="rId11"/>
    <p:sldId id="257" r:id="rId12"/>
    <p:sldId id="266" r:id="rId13"/>
    <p:sldId id="273" r:id="rId14"/>
    <p:sldId id="275" r:id="rId15"/>
    <p:sldId id="279" r:id="rId16"/>
    <p:sldId id="276" r:id="rId17"/>
    <p:sldId id="280" r:id="rId18"/>
    <p:sldId id="281" r:id="rId19"/>
    <p:sldId id="274" r:id="rId20"/>
    <p:sldId id="277" r:id="rId21"/>
    <p:sldId id="282" r:id="rId22"/>
    <p:sldId id="267" r:id="rId23"/>
    <p:sldId id="283" r:id="rId24"/>
    <p:sldId id="300" r:id="rId25"/>
    <p:sldId id="306" r:id="rId26"/>
    <p:sldId id="307" r:id="rId27"/>
    <p:sldId id="308" r:id="rId28"/>
    <p:sldId id="310" r:id="rId29"/>
    <p:sldId id="303" r:id="rId30"/>
    <p:sldId id="304" r:id="rId31"/>
    <p:sldId id="284" r:id="rId32"/>
    <p:sldId id="301" r:id="rId33"/>
    <p:sldId id="311" r:id="rId34"/>
    <p:sldId id="289" r:id="rId35"/>
    <p:sldId id="309" r:id="rId36"/>
    <p:sldId id="268" r:id="rId37"/>
    <p:sldId id="290" r:id="rId38"/>
    <p:sldId id="291" r:id="rId39"/>
    <p:sldId id="292" r:id="rId40"/>
    <p:sldId id="293" r:id="rId41"/>
    <p:sldId id="294" r:id="rId42"/>
    <p:sldId id="296" r:id="rId43"/>
    <p:sldId id="269" r:id="rId44"/>
    <p:sldId id="302" r:id="rId45"/>
    <p:sldId id="297" r:id="rId46"/>
    <p:sldId id="264" r:id="rId47"/>
    <p:sldId id="288"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extLst>
      <p:ext uri="{BB962C8B-B14F-4D97-AF65-F5344CB8AC3E}">
        <p14:creationId xmlns:p14="http://schemas.microsoft.com/office/powerpoint/2010/main" val="146214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extLst>
      <p:ext uri="{BB962C8B-B14F-4D97-AF65-F5344CB8AC3E}">
        <p14:creationId xmlns:p14="http://schemas.microsoft.com/office/powerpoint/2010/main" val="4084749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558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extLst>
      <p:ext uri="{BB962C8B-B14F-4D97-AF65-F5344CB8AC3E}">
        <p14:creationId xmlns:p14="http://schemas.microsoft.com/office/powerpoint/2010/main" val="33001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36918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4177897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extLst>
      <p:ext uri="{BB962C8B-B14F-4D97-AF65-F5344CB8AC3E}">
        <p14:creationId xmlns:p14="http://schemas.microsoft.com/office/powerpoint/2010/main" val="3041105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1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9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https://machinelearningmastery.com/a-gentle-introduction-to-gradient-descent-procedure/</a:t>
            </a:r>
            <a:endParaRPr lang="en-US" dirty="0"/>
          </a:p>
        </p:txBody>
      </p:sp>
    </p:spTree>
    <p:extLst>
      <p:ext uri="{BB962C8B-B14F-4D97-AF65-F5344CB8AC3E}">
        <p14:creationId xmlns:p14="http://schemas.microsoft.com/office/powerpoint/2010/main" val="1596831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5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29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05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a:t>
            </a:r>
            <a:r>
              <a:rPr lang="en" sz="3400" b="1" dirty="0" smtClean="0">
                <a:solidFill>
                  <a:srgbClr val="FFFF00"/>
                </a:solidFill>
              </a:rPr>
              <a:t>: </a:t>
            </a:r>
            <a:r>
              <a:rPr lang="en" sz="3400" dirty="0" smtClean="0">
                <a:solidFill>
                  <a:srgbClr val="FFFF00"/>
                </a:solidFill>
              </a:rPr>
              <a:t>L</a:t>
            </a:r>
            <a:r>
              <a:rPr lang="vi-VN" sz="3400" dirty="0" smtClean="0">
                <a:solidFill>
                  <a:srgbClr val="FFFF00"/>
                </a:solidFill>
              </a:rPr>
              <a:t>àm quen với AI và Tensorflow &amp; Keras</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25" name="Google Shape;125;p21"/>
          <p:cNvSpPr txBox="1">
            <a:spLocks noGrp="1"/>
          </p:cNvSpPr>
          <p:nvPr>
            <p:ph type="body" idx="4294967295"/>
          </p:nvPr>
        </p:nvSpPr>
        <p:spPr>
          <a:xfrm>
            <a:off x="1792950" y="1875125"/>
            <a:ext cx="5715000" cy="846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vi-VN" sz="2000" b="1" dirty="0" smtClean="0"/>
              <a:t>Giới thiệu</a:t>
            </a:r>
          </a:p>
          <a:p>
            <a:pPr marL="457200" lvl="0" indent="-355600" algn="l" rtl="0">
              <a:spcBef>
                <a:spcPts val="0"/>
              </a:spcBef>
              <a:spcAft>
                <a:spcPts val="0"/>
              </a:spcAft>
              <a:buClr>
                <a:srgbClr val="1155CC"/>
              </a:buClr>
              <a:buSzPts val="2000"/>
              <a:buAutoNum type="arabicPeriod"/>
            </a:pPr>
            <a:r>
              <a:rPr lang="vi-VN" sz="2000" b="1" dirty="0" smtClean="0">
                <a:solidFill>
                  <a:srgbClr val="1155CC"/>
                </a:solidFill>
              </a:rPr>
              <a:t>Mô hình tuyến tính</a:t>
            </a:r>
          </a:p>
          <a:p>
            <a:pPr marL="457200" lvl="0" indent="-355600" algn="l" rtl="0">
              <a:spcBef>
                <a:spcPts val="0"/>
              </a:spcBef>
              <a:spcAft>
                <a:spcPts val="0"/>
              </a:spcAft>
              <a:buClr>
                <a:srgbClr val="1155CC"/>
              </a:buClr>
              <a:buSzPts val="2000"/>
              <a:buAutoNum type="arabicPeriod"/>
            </a:pPr>
            <a:r>
              <a:rPr lang="vi-VN" sz="2000" b="1" dirty="0" smtClean="0"/>
              <a:t>Làm quen với tensorflow &amp; keras</a:t>
            </a:r>
            <a:endParaRPr sz="2000" b="1" dirty="0">
              <a:solidFill>
                <a:srgbClr val="1155CC"/>
              </a:solidFill>
            </a:endParaRPr>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Giới 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352100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Deep learning là </a:t>
            </a:r>
            <a:r>
              <a:rPr lang="vi-VN" dirty="0" smtClean="0"/>
              <a:t>gì</a:t>
            </a:r>
            <a:r>
              <a:rPr lang="en-US" dirty="0" smtClean="0"/>
              <a:t>?</a:t>
            </a:r>
            <a:endParaRPr dirty="0"/>
          </a:p>
        </p:txBody>
      </p:sp>
      <p:pic>
        <p:nvPicPr>
          <p:cNvPr id="66" name="Google Shape;66;p15"/>
          <p:cNvPicPr preferRelativeResize="0"/>
          <p:nvPr/>
        </p:nvPicPr>
        <p:blipFill>
          <a:blip r:embed="rId3">
            <a:alphaModFix/>
          </a:blip>
          <a:stretch>
            <a:fillRect/>
          </a:stretch>
        </p:blipFill>
        <p:spPr>
          <a:xfrm>
            <a:off x="2021945" y="-4046659"/>
            <a:ext cx="5376556" cy="3275527"/>
          </a:xfrm>
          <a:prstGeom prst="rect">
            <a:avLst/>
          </a:prstGeom>
          <a:noFill/>
          <a:ln>
            <a:noFill/>
          </a:ln>
        </p:spPr>
      </p:pic>
      <p:sp>
        <p:nvSpPr>
          <p:cNvPr id="4" name="Google Shape;125;p21"/>
          <p:cNvSpPr txBox="1">
            <a:spLocks noGrp="1"/>
          </p:cNvSpPr>
          <p:nvPr>
            <p:ph type="body" idx="4294967295"/>
          </p:nvPr>
        </p:nvSpPr>
        <p:spPr>
          <a:xfrm>
            <a:off x="485145" y="3887074"/>
            <a:ext cx="5715000" cy="1019507"/>
          </a:xfrm>
          <a:prstGeom prst="rect">
            <a:avLst/>
          </a:prstGeom>
        </p:spPr>
        <p:txBody>
          <a:bodyPr spcFirstLastPara="1" wrap="square" lIns="91425" tIns="91425" rIns="91425" bIns="91425" anchor="t" anchorCtr="0">
            <a:noAutofit/>
          </a:bodyPr>
          <a:lstStyle/>
          <a:p>
            <a:pPr marL="387350" indent="-285750">
              <a:buSzPts val="2000"/>
            </a:pPr>
            <a:r>
              <a:rPr lang="vi-VN" sz="1100" b="1" dirty="0" smtClean="0">
                <a:latin typeface="Calibri" panose="020F0502020204030204" pitchFamily="34" charset="0"/>
                <a:cs typeface="Calibri" panose="020F0502020204030204" pitchFamily="34" charset="0"/>
              </a:rPr>
              <a:t>Một nhánh trong học máy (machine learning)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Mô hình xây dựng dựa trên dữ liệu, để thực hiện một nhiệm vụ cụ thể</a:t>
            </a:r>
          </a:p>
          <a:p>
            <a:pPr marL="387350" indent="-285750">
              <a:buSzPts val="2000"/>
            </a:pPr>
            <a:r>
              <a:rPr lang="vi-VN" sz="1100" b="1" dirty="0" smtClean="0">
                <a:latin typeface="Calibri" panose="020F0502020204030204" pitchFamily="34" charset="0"/>
                <a:cs typeface="Calibri" panose="020F0502020204030204" pitchFamily="34" charset="0"/>
              </a:rPr>
              <a:t>Đạt kết quả cao hơn các thuật toán học máy truyền thống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Thường được sử dụng trong xử lý ảnh (CV), ngôn ngữ tự nhiên (NLP)</a:t>
            </a:r>
            <a:endParaRPr sz="1100" b="1" dirty="0">
              <a:solidFill>
                <a:srgbClr val="1155CC"/>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4"/>
          <a:stretch>
            <a:fillRect/>
          </a:stretch>
        </p:blipFill>
        <p:spPr>
          <a:xfrm>
            <a:off x="576373" y="684718"/>
            <a:ext cx="8267700" cy="3202356"/>
          </a:xfrm>
          <a:prstGeom prst="rect">
            <a:avLst/>
          </a:prstGeom>
        </p:spPr>
      </p:pic>
    </p:spTree>
    <p:extLst>
      <p:ext uri="{BB962C8B-B14F-4D97-AF65-F5344CB8AC3E}">
        <p14:creationId xmlns:p14="http://schemas.microsoft.com/office/powerpoint/2010/main" val="3864186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Ứng</a:t>
            </a:r>
            <a:r>
              <a:rPr lang="en-GB" dirty="0" smtClean="0"/>
              <a:t> </a:t>
            </a:r>
            <a:r>
              <a:rPr lang="en-GB" dirty="0" err="1" smtClean="0"/>
              <a:t>dụng</a:t>
            </a:r>
            <a:r>
              <a:rPr lang="en-GB" dirty="0" smtClean="0"/>
              <a:t> </a:t>
            </a:r>
            <a:r>
              <a:rPr lang="en-GB" dirty="0" err="1" smtClean="0"/>
              <a:t>của</a:t>
            </a:r>
            <a:r>
              <a:rPr lang="en-GB" dirty="0" smtClean="0"/>
              <a:t> </a:t>
            </a:r>
            <a:r>
              <a:rPr lang="vi-VN" dirty="0" smtClean="0"/>
              <a:t>d</a:t>
            </a:r>
            <a:r>
              <a:rPr lang="en-GB" dirty="0" err="1" smtClean="0"/>
              <a:t>eep</a:t>
            </a:r>
            <a:r>
              <a:rPr lang="en-GB" dirty="0" smtClean="0"/>
              <a:t> </a:t>
            </a:r>
            <a:r>
              <a:rPr lang="vi-VN" dirty="0" smtClean="0"/>
              <a:t>l</a:t>
            </a:r>
            <a:r>
              <a:rPr lang="en-GB" dirty="0" smtClean="0"/>
              <a:t>earning</a:t>
            </a:r>
            <a:endParaRPr dirty="0"/>
          </a:p>
        </p:txBody>
      </p:sp>
      <p:pic>
        <p:nvPicPr>
          <p:cNvPr id="78" name="Google Shape;78;p17"/>
          <p:cNvPicPr preferRelativeResize="0"/>
          <p:nvPr/>
        </p:nvPicPr>
        <p:blipFill>
          <a:blip r:embed="rId3">
            <a:alphaModFix/>
          </a:blip>
          <a:stretch>
            <a:fillRect/>
          </a:stretch>
        </p:blipFill>
        <p:spPr>
          <a:xfrm>
            <a:off x="3604103" y="1045390"/>
            <a:ext cx="1965727" cy="1271576"/>
          </a:xfrm>
          <a:prstGeom prst="rect">
            <a:avLst/>
          </a:prstGeom>
          <a:noFill/>
          <a:ln>
            <a:noFill/>
          </a:ln>
        </p:spPr>
      </p:pic>
      <p:pic>
        <p:nvPicPr>
          <p:cNvPr id="79" name="Google Shape;79;p17"/>
          <p:cNvPicPr preferRelativeResize="0"/>
          <p:nvPr/>
        </p:nvPicPr>
        <p:blipFill>
          <a:blip r:embed="rId4">
            <a:alphaModFix/>
          </a:blip>
          <a:stretch>
            <a:fillRect/>
          </a:stretch>
        </p:blipFill>
        <p:spPr>
          <a:xfrm>
            <a:off x="1143605" y="1045390"/>
            <a:ext cx="1960260" cy="1271576"/>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3" y="1017725"/>
            <a:ext cx="1939796" cy="1272251"/>
          </a:xfrm>
          <a:prstGeom prst="rect">
            <a:avLst/>
          </a:prstGeom>
          <a:noFill/>
          <a:ln>
            <a:noFill/>
          </a:ln>
        </p:spPr>
      </p:pic>
      <p:pic>
        <p:nvPicPr>
          <p:cNvPr id="81" name="Google Shape;81;p17"/>
          <p:cNvPicPr preferRelativeResize="0"/>
          <p:nvPr/>
        </p:nvPicPr>
        <p:blipFill>
          <a:blip r:embed="rId6">
            <a:alphaModFix/>
          </a:blip>
          <a:stretch>
            <a:fillRect/>
          </a:stretch>
        </p:blipFill>
        <p:spPr>
          <a:xfrm>
            <a:off x="1108992" y="3036091"/>
            <a:ext cx="1994874" cy="1451581"/>
          </a:xfrm>
          <a:prstGeom prst="rect">
            <a:avLst/>
          </a:prstGeom>
          <a:noFill/>
          <a:ln>
            <a:noFill/>
          </a:ln>
        </p:spPr>
      </p:pic>
      <p:pic>
        <p:nvPicPr>
          <p:cNvPr id="82" name="Google Shape;82;p17"/>
          <p:cNvPicPr preferRelativeResize="0"/>
          <p:nvPr/>
        </p:nvPicPr>
        <p:blipFill>
          <a:blip r:embed="rId7">
            <a:alphaModFix/>
          </a:blip>
          <a:stretch>
            <a:fillRect/>
          </a:stretch>
        </p:blipFill>
        <p:spPr>
          <a:xfrm>
            <a:off x="3589605" y="3009438"/>
            <a:ext cx="1980225" cy="1451244"/>
          </a:xfrm>
          <a:prstGeom prst="rect">
            <a:avLst/>
          </a:prstGeom>
          <a:noFill/>
          <a:ln>
            <a:noFill/>
          </a:ln>
        </p:spPr>
      </p:pic>
      <p:pic>
        <p:nvPicPr>
          <p:cNvPr id="83" name="Google Shape;83;p17"/>
          <p:cNvPicPr preferRelativeResize="0"/>
          <p:nvPr/>
        </p:nvPicPr>
        <p:blipFill>
          <a:blip r:embed="rId8">
            <a:alphaModFix/>
          </a:blip>
          <a:stretch>
            <a:fillRect/>
          </a:stretch>
        </p:blipFill>
        <p:spPr>
          <a:xfrm>
            <a:off x="6256091" y="3009775"/>
            <a:ext cx="1719068" cy="1374538"/>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
        <p:nvSpPr>
          <p:cNvPr id="2" name="TextBox 1"/>
          <p:cNvSpPr txBox="1"/>
          <p:nvPr/>
        </p:nvSpPr>
        <p:spPr>
          <a:xfrm>
            <a:off x="1235511" y="2316966"/>
            <a:ext cx="1776448"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giọng</a:t>
            </a:r>
            <a:r>
              <a:rPr lang="en-US" dirty="0" smtClean="0"/>
              <a:t> </a:t>
            </a:r>
            <a:r>
              <a:rPr lang="en-US" dirty="0" err="1" smtClean="0"/>
              <a:t>nói</a:t>
            </a:r>
            <a:endParaRPr lang="en-US" dirty="0"/>
          </a:p>
        </p:txBody>
      </p:sp>
      <p:sp>
        <p:nvSpPr>
          <p:cNvPr id="12" name="TextBox 11"/>
          <p:cNvSpPr txBox="1"/>
          <p:nvPr/>
        </p:nvSpPr>
        <p:spPr>
          <a:xfrm>
            <a:off x="3691493" y="2265834"/>
            <a:ext cx="1885453"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13" name="TextBox 12"/>
          <p:cNvSpPr txBox="1"/>
          <p:nvPr/>
        </p:nvSpPr>
        <p:spPr>
          <a:xfrm>
            <a:off x="6325427" y="2225147"/>
            <a:ext cx="1359668" cy="307777"/>
          </a:xfrm>
          <a:prstGeom prst="rect">
            <a:avLst/>
          </a:prstGeom>
          <a:noFill/>
        </p:spPr>
        <p:txBody>
          <a:bodyPr wrap="none" rtlCol="0">
            <a:spAutoFit/>
          </a:bodyPr>
          <a:lstStyle/>
          <a:p>
            <a:r>
              <a:rPr lang="en-US" dirty="0" err="1" smtClean="0"/>
              <a:t>Dịch</a:t>
            </a:r>
            <a:r>
              <a:rPr lang="en-US" dirty="0" smtClean="0"/>
              <a:t> </a:t>
            </a:r>
            <a:r>
              <a:rPr lang="en-US" dirty="0" err="1" smtClean="0"/>
              <a:t>ngôn</a:t>
            </a:r>
            <a:r>
              <a:rPr lang="en-US" dirty="0" smtClean="0"/>
              <a:t> </a:t>
            </a:r>
            <a:r>
              <a:rPr lang="en-US" dirty="0" err="1" smtClean="0"/>
              <a:t>ngữ</a:t>
            </a:r>
            <a:endParaRPr lang="en-US" dirty="0"/>
          </a:p>
        </p:txBody>
      </p:sp>
      <p:sp>
        <p:nvSpPr>
          <p:cNvPr id="14" name="TextBox 13"/>
          <p:cNvSpPr txBox="1"/>
          <p:nvPr/>
        </p:nvSpPr>
        <p:spPr>
          <a:xfrm>
            <a:off x="1263089" y="4411303"/>
            <a:ext cx="1686680"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văn</a:t>
            </a:r>
            <a:r>
              <a:rPr lang="en-US" dirty="0" smtClean="0"/>
              <a:t> </a:t>
            </a:r>
            <a:r>
              <a:rPr lang="en-US" dirty="0" err="1" smtClean="0"/>
              <a:t>bản</a:t>
            </a:r>
            <a:endParaRPr lang="en-US" dirty="0"/>
          </a:p>
        </p:txBody>
      </p:sp>
      <p:sp>
        <p:nvSpPr>
          <p:cNvPr id="15" name="TextBox 14"/>
          <p:cNvSpPr txBox="1"/>
          <p:nvPr/>
        </p:nvSpPr>
        <p:spPr>
          <a:xfrm>
            <a:off x="4216474" y="4384313"/>
            <a:ext cx="853119" cy="307777"/>
          </a:xfrm>
          <a:prstGeom prst="rect">
            <a:avLst/>
          </a:prstGeom>
          <a:noFill/>
        </p:spPr>
        <p:txBody>
          <a:bodyPr wrap="none" rtlCol="0">
            <a:spAutoFit/>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16" name="TextBox 15"/>
          <p:cNvSpPr txBox="1"/>
          <p:nvPr/>
        </p:nvSpPr>
        <p:spPr>
          <a:xfrm>
            <a:off x="6863793" y="4384312"/>
            <a:ext cx="503664" cy="307777"/>
          </a:xfrm>
          <a:prstGeom prst="rect">
            <a:avLst/>
          </a:prstGeom>
          <a:noFill/>
        </p:spPr>
        <p:txBody>
          <a:bodyPr wrap="none" rtlCol="0">
            <a:spAutoFit/>
          </a:bodyPr>
          <a:lstStyle/>
          <a:p>
            <a:r>
              <a:rPr lang="en-US" dirty="0" smtClean="0"/>
              <a:t>Y </a:t>
            </a:r>
            <a:r>
              <a:rPr lang="en-US" dirty="0" err="1" smtClean="0"/>
              <a:t>tế</a:t>
            </a:r>
            <a:endParaRPr lang="en-US" dirty="0"/>
          </a:p>
        </p:txBody>
      </p:sp>
    </p:spTree>
    <p:extLst>
      <p:ext uri="{BB962C8B-B14F-4D97-AF65-F5344CB8AC3E}">
        <p14:creationId xmlns:p14="http://schemas.microsoft.com/office/powerpoint/2010/main" val="1505651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Lịch</a:t>
            </a:r>
            <a:r>
              <a:rPr lang="en-GB" dirty="0" smtClean="0"/>
              <a:t> </a:t>
            </a:r>
            <a:r>
              <a:rPr lang="en-GB" dirty="0" err="1" smtClean="0"/>
              <a:t>sử</a:t>
            </a:r>
            <a:r>
              <a:rPr lang="en-GB" dirty="0" smtClean="0"/>
              <a:t> </a:t>
            </a:r>
            <a:r>
              <a:rPr lang="en-GB" dirty="0" err="1" smtClean="0"/>
              <a:t>phát</a:t>
            </a:r>
            <a:r>
              <a:rPr lang="en-GB" dirty="0" smtClean="0"/>
              <a:t> </a:t>
            </a:r>
            <a:r>
              <a:rPr lang="en-GB" dirty="0" err="1" smtClean="0"/>
              <a:t>triển</a:t>
            </a:r>
            <a:endParaRPr dirty="0"/>
          </a:p>
        </p:txBody>
      </p:sp>
      <p:graphicFrame>
        <p:nvGraphicFramePr>
          <p:cNvPr id="110" name="Google Shape;110;p21"/>
          <p:cNvGraphicFramePr/>
          <p:nvPr/>
        </p:nvGraphicFramePr>
        <p:xfrm>
          <a:off x="1151283" y="1399388"/>
          <a:ext cx="7239000" cy="3276450"/>
        </p:xfrm>
        <a:graphic>
          <a:graphicData uri="http://schemas.openxmlformats.org/drawingml/2006/table">
            <a:tbl>
              <a:tblPr>
                <a:noFil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0">
                <a:tc>
                  <a:txBody>
                    <a:bodyPr/>
                    <a:lstStyle/>
                    <a:p>
                      <a:pPr marL="0" lvl="0" indent="0" algn="ctr" rtl="0">
                        <a:lnSpc>
                          <a:spcPct val="100000"/>
                        </a:lnSpc>
                        <a:spcBef>
                          <a:spcPts val="0"/>
                        </a:spcBef>
                        <a:spcAft>
                          <a:spcPts val="0"/>
                        </a:spcAft>
                        <a:buNone/>
                      </a:pPr>
                      <a:r>
                        <a:rPr lang="vi-VN" sz="800" dirty="0" smtClean="0">
                          <a:solidFill>
                            <a:schemeClr val="dk1"/>
                          </a:solidFill>
                        </a:rPr>
                        <a:t>Thập</a:t>
                      </a:r>
                      <a:r>
                        <a:rPr lang="vi-VN" sz="800" baseline="0" dirty="0" smtClean="0">
                          <a:solidFill>
                            <a:schemeClr val="dk1"/>
                          </a:solidFill>
                        </a:rPr>
                        <a:t> niên</a:t>
                      </a:r>
                      <a:endParaRPr sz="800" dirty="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Dữ</a:t>
                      </a:r>
                      <a:r>
                        <a:rPr lang="vi-VN" sz="800" baseline="0" dirty="0" smtClean="0">
                          <a:solidFill>
                            <a:schemeClr val="dk1"/>
                          </a:solidFill>
                        </a:rPr>
                        <a:t> liệu</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Dung lượng</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FLOPS</a:t>
                      </a:r>
                      <a:endParaRPr sz="8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Thuật</a:t>
                      </a:r>
                      <a:r>
                        <a:rPr lang="vi-VN" sz="800" baseline="0" dirty="0" smtClean="0">
                          <a:solidFill>
                            <a:schemeClr val="dk1"/>
                          </a:solidFill>
                        </a:rPr>
                        <a:t> toán</a:t>
                      </a:r>
                      <a:endParaRPr sz="800" dirty="0">
                        <a:solidFill>
                          <a:schemeClr val="dk1"/>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ctr" rtl="0">
                        <a:lnSpc>
                          <a:spcPct val="100000"/>
                        </a:lnSpc>
                        <a:spcBef>
                          <a:spcPts val="0"/>
                        </a:spcBef>
                        <a:spcAft>
                          <a:spcPts val="0"/>
                        </a:spcAft>
                        <a:buNone/>
                      </a:pPr>
                      <a:r>
                        <a:rPr lang="en-GB" sz="800" dirty="0">
                          <a:solidFill>
                            <a:schemeClr val="dk1"/>
                          </a:solidFill>
                        </a:rPr>
                        <a:t>1940</a:t>
                      </a:r>
                      <a:endParaRPr sz="800" dirty="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Multilayer perceptrons</a:t>
                      </a:r>
                      <a:endParaRPr sz="8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00000"/>
                        </a:lnSpc>
                        <a:spcBef>
                          <a:spcPts val="0"/>
                        </a:spcBef>
                        <a:spcAft>
                          <a:spcPts val="0"/>
                        </a:spcAft>
                        <a:buNone/>
                      </a:pPr>
                      <a:r>
                        <a:rPr lang="en-GB" sz="800">
                          <a:solidFill>
                            <a:schemeClr val="dk1"/>
                          </a:solidFill>
                        </a:rPr>
                        <a:t>1970</a:t>
                      </a:r>
                      <a:endParaRPr sz="8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(Iris)</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KB</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dirty="0">
                          <a:solidFill>
                            <a:schemeClr val="dk1"/>
                          </a:solidFill>
                        </a:rPr>
                        <a:t>100 KF (Intel 8080)</a:t>
                      </a: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00000"/>
                        </a:lnSpc>
                        <a:spcBef>
                          <a:spcPts val="0"/>
                        </a:spcBef>
                        <a:spcAft>
                          <a:spcPts val="0"/>
                        </a:spcAft>
                        <a:buNone/>
                      </a:pPr>
                      <a:r>
                        <a:rPr lang="en-GB" sz="800">
                          <a:solidFill>
                            <a:schemeClr val="dk1"/>
                          </a:solidFill>
                        </a:rPr>
                        <a:t>1980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 (House prices in Boston)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KB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MF (Intel 80186)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00000"/>
                        </a:lnSpc>
                        <a:spcBef>
                          <a:spcPts val="0"/>
                        </a:spcBef>
                        <a:spcAft>
                          <a:spcPts val="0"/>
                        </a:spcAft>
                        <a:buNone/>
                      </a:pPr>
                      <a:r>
                        <a:rPr lang="en-GB" sz="800">
                          <a:solidFill>
                            <a:schemeClr val="dk1"/>
                          </a:solidFill>
                        </a:rPr>
                        <a:t>1990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K (optical character recognition)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MF (Intel 80486)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CNN </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LSTM</a:t>
                      </a:r>
                      <a:endParaRPr sz="8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00000"/>
                        </a:lnSpc>
                        <a:spcBef>
                          <a:spcPts val="0"/>
                        </a:spcBef>
                        <a:spcAft>
                          <a:spcPts val="0"/>
                        </a:spcAft>
                        <a:buNone/>
                      </a:pPr>
                      <a:r>
                        <a:rPr lang="en-GB" sz="800">
                          <a:solidFill>
                            <a:schemeClr val="dk1"/>
                          </a:solidFill>
                        </a:rPr>
                        <a:t>2000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 (web pages)</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GF (Intel Core)</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00000"/>
                        </a:lnSpc>
                        <a:spcBef>
                          <a:spcPts val="0"/>
                        </a:spcBef>
                        <a:spcAft>
                          <a:spcPts val="0"/>
                        </a:spcAft>
                        <a:buNone/>
                      </a:pPr>
                      <a:r>
                        <a:rPr lang="en-GB" sz="800">
                          <a:solidFill>
                            <a:schemeClr val="dk1"/>
                          </a:solidFill>
                        </a:rPr>
                        <a:t>2010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G (advertising)</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TF (Nvidia C2050)</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Dropout</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Attention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GAN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Transformer</a:t>
                      </a:r>
                      <a:endParaRPr sz="8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00000"/>
                        </a:lnSpc>
                        <a:spcBef>
                          <a:spcPts val="0"/>
                        </a:spcBef>
                        <a:spcAft>
                          <a:spcPts val="0"/>
                        </a:spcAft>
                        <a:buNone/>
                      </a:pPr>
                      <a:r>
                        <a:rPr lang="en-GB" sz="800">
                          <a:solidFill>
                            <a:schemeClr val="dk1"/>
                          </a:solidFill>
                        </a:rPr>
                        <a:t>2020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 (social network)</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PF (Nvidia DGX-2)</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62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Thành</a:t>
            </a:r>
            <a:r>
              <a:rPr lang="en-GB" dirty="0" smtClean="0"/>
              <a:t> </a:t>
            </a:r>
            <a:r>
              <a:rPr lang="en-GB" dirty="0" err="1" smtClean="0"/>
              <a:t>phần</a:t>
            </a:r>
            <a:r>
              <a:rPr lang="en-GB" dirty="0" smtClean="0"/>
              <a:t> </a:t>
            </a:r>
            <a:r>
              <a:rPr lang="en-GB" dirty="0" err="1" smtClean="0"/>
              <a:t>chính</a:t>
            </a:r>
            <a:r>
              <a:rPr lang="en-GB" dirty="0" smtClean="0"/>
              <a:t> </a:t>
            </a:r>
            <a:r>
              <a:rPr lang="en-GB" dirty="0" err="1" smtClean="0"/>
              <a:t>của</a:t>
            </a:r>
            <a:r>
              <a:rPr lang="en-GB" dirty="0" smtClean="0"/>
              <a:t> deep </a:t>
            </a:r>
            <a:r>
              <a:rPr lang="en-GB" dirty="0"/>
              <a:t>learning</a:t>
            </a:r>
            <a:endParaRPr dirty="0"/>
          </a:p>
        </p:txBody>
      </p:sp>
      <p:pic>
        <p:nvPicPr>
          <p:cNvPr id="91" name="Google Shape;91;p18"/>
          <p:cNvPicPr preferRelativeResize="0"/>
          <p:nvPr/>
        </p:nvPicPr>
        <p:blipFill>
          <a:blip r:embed="rId3">
            <a:alphaModFix/>
          </a:blip>
          <a:stretch>
            <a:fillRect/>
          </a:stretch>
        </p:blipFill>
        <p:spPr>
          <a:xfrm>
            <a:off x="1339925" y="1209377"/>
            <a:ext cx="6703500" cy="3527550"/>
          </a:xfrm>
          <a:prstGeom prst="rect">
            <a:avLst/>
          </a:prstGeom>
          <a:noFill/>
          <a:ln>
            <a:noFill/>
          </a:ln>
        </p:spPr>
      </p:pic>
    </p:spTree>
    <p:extLst>
      <p:ext uri="{BB962C8B-B14F-4D97-AF65-F5344CB8AC3E}">
        <p14:creationId xmlns:p14="http://schemas.microsoft.com/office/powerpoint/2010/main" val="167944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framework</a:t>
            </a:r>
            <a:endParaRPr dirty="0"/>
          </a:p>
        </p:txBody>
      </p:sp>
      <p:pic>
        <p:nvPicPr>
          <p:cNvPr id="116" name="Google Shape;116;p22"/>
          <p:cNvPicPr preferRelativeResize="0"/>
          <p:nvPr/>
        </p:nvPicPr>
        <p:blipFill>
          <a:blip r:embed="rId3">
            <a:alphaModFix/>
          </a:blip>
          <a:stretch>
            <a:fillRect/>
          </a:stretch>
        </p:blipFill>
        <p:spPr>
          <a:xfrm>
            <a:off x="4975851" y="1848316"/>
            <a:ext cx="2623932" cy="1874281"/>
          </a:xfrm>
          <a:prstGeom prst="rect">
            <a:avLst/>
          </a:prstGeom>
          <a:noFill/>
          <a:ln>
            <a:noFill/>
          </a:ln>
        </p:spPr>
      </p:pic>
      <p:pic>
        <p:nvPicPr>
          <p:cNvPr id="117" name="Google Shape;117;p22"/>
          <p:cNvPicPr preferRelativeResize="0"/>
          <p:nvPr/>
        </p:nvPicPr>
        <p:blipFill>
          <a:blip r:embed="rId4">
            <a:alphaModFix/>
          </a:blip>
          <a:stretch>
            <a:fillRect/>
          </a:stretch>
        </p:blipFill>
        <p:spPr>
          <a:xfrm>
            <a:off x="520325" y="896862"/>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627575" y="2968825"/>
            <a:ext cx="3250175" cy="2005799"/>
          </a:xfrm>
          <a:prstGeom prst="rect">
            <a:avLst/>
          </a:prstGeom>
          <a:noFill/>
          <a:ln>
            <a:noFill/>
          </a:ln>
        </p:spPr>
      </p:pic>
    </p:spTree>
    <p:extLst>
      <p:ext uri="{BB962C8B-B14F-4D97-AF65-F5344CB8AC3E}">
        <p14:creationId xmlns:p14="http://schemas.microsoft.com/office/powerpoint/2010/main" val="2197785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smtClean="0"/>
              <a:t>Cách</a:t>
            </a:r>
            <a:r>
              <a:rPr lang="en-GB" dirty="0" smtClean="0"/>
              <a:t> </a:t>
            </a:r>
            <a:r>
              <a:rPr lang="en-GB" dirty="0" err="1" smtClean="0"/>
              <a:t>lựa</a:t>
            </a:r>
            <a:r>
              <a:rPr lang="en-GB" dirty="0" smtClean="0"/>
              <a:t> </a:t>
            </a:r>
            <a:r>
              <a:rPr lang="en-GB" dirty="0" err="1" smtClean="0"/>
              <a:t>chọn</a:t>
            </a:r>
            <a:r>
              <a:rPr lang="en-GB" dirty="0" smtClean="0"/>
              <a:t> framework </a:t>
            </a:r>
            <a:r>
              <a:rPr lang="en-GB" dirty="0" err="1" smtClean="0"/>
              <a:t>cho</a:t>
            </a:r>
            <a:r>
              <a:rPr lang="en-GB" dirty="0" smtClean="0"/>
              <a:t> </a:t>
            </a:r>
            <a:r>
              <a:rPr lang="en-GB" dirty="0" err="1" smtClean="0"/>
              <a:t>dự</a:t>
            </a:r>
            <a:r>
              <a:rPr lang="en-GB" dirty="0" smtClean="0"/>
              <a:t> </a:t>
            </a:r>
            <a:r>
              <a:rPr lang="en-GB" dirty="0" err="1" smtClean="0"/>
              <a:t>án</a:t>
            </a:r>
            <a:endParaRPr dirty="0"/>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469001" y="1121134"/>
            <a:ext cx="2509615" cy="1557417"/>
          </a:xfrm>
          <a:prstGeom prst="rect">
            <a:avLst/>
          </a:prstGeom>
          <a:noFill/>
          <a:ln>
            <a:noFill/>
          </a:ln>
        </p:spPr>
      </p:pic>
      <p:pic>
        <p:nvPicPr>
          <p:cNvPr id="126" name="Google Shape;126;p23"/>
          <p:cNvPicPr preferRelativeResize="0"/>
          <p:nvPr/>
        </p:nvPicPr>
        <p:blipFill>
          <a:blip r:embed="rId5">
            <a:alphaModFix/>
          </a:blip>
          <a:stretch>
            <a:fillRect/>
          </a:stretch>
        </p:blipFill>
        <p:spPr>
          <a:xfrm>
            <a:off x="1692832" y="1121134"/>
            <a:ext cx="2457748" cy="1622261"/>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extLst>
      <p:ext uri="{BB962C8B-B14F-4D97-AF65-F5344CB8AC3E}">
        <p14:creationId xmlns:p14="http://schemas.microsoft.com/office/powerpoint/2010/main" val="311426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smtClean="0"/>
              <a:t>So sánh </a:t>
            </a:r>
            <a:r>
              <a:rPr lang="en-GB" sz="1800" dirty="0" err="1" smtClean="0"/>
              <a:t>học</a:t>
            </a:r>
            <a:r>
              <a:rPr lang="en-GB" sz="1800" dirty="0" smtClean="0"/>
              <a:t> </a:t>
            </a:r>
            <a:r>
              <a:rPr lang="en-GB" sz="1800" dirty="0" err="1" smtClean="0"/>
              <a:t>máy</a:t>
            </a:r>
            <a:r>
              <a:rPr lang="en-GB" sz="1800" dirty="0" smtClean="0"/>
              <a:t> v</a:t>
            </a:r>
            <a:r>
              <a:rPr lang="vi-VN" sz="1800" dirty="0"/>
              <a:t>à</a:t>
            </a:r>
            <a:r>
              <a:rPr lang="en-GB" sz="1800" dirty="0" smtClean="0"/>
              <a:t> </a:t>
            </a:r>
            <a:r>
              <a:rPr lang="en-GB" sz="1800" dirty="0" err="1" smtClean="0"/>
              <a:t>học</a:t>
            </a:r>
            <a:r>
              <a:rPr lang="en-GB" sz="1800" dirty="0" smtClean="0"/>
              <a:t> </a:t>
            </a:r>
            <a:r>
              <a:rPr lang="en-GB" sz="1800" dirty="0" err="1" smtClean="0"/>
              <a:t>sâu</a:t>
            </a:r>
            <a:r>
              <a:rPr lang="vi-VN" sz="1800" dirty="0" smtClean="0"/>
              <a:t> (machine learning vs deep learning)</a:t>
            </a:r>
            <a:endParaRPr sz="1800" dirty="0"/>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extLst>
      <p:ext uri="{BB962C8B-B14F-4D97-AF65-F5344CB8AC3E}">
        <p14:creationId xmlns:p14="http://schemas.microsoft.com/office/powerpoint/2010/main" val="4074334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en-GB" dirty="0" err="1" smtClean="0"/>
              <a:t>có</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97" name="Google Shape;97;p19"/>
          <p:cNvPicPr preferRelativeResize="0"/>
          <p:nvPr/>
        </p:nvPicPr>
        <p:blipFill rotWithShape="1">
          <a:blip r:embed="rId3">
            <a:alphaModFix/>
          </a:blip>
          <a:srcRect t="12115"/>
          <a:stretch/>
        </p:blipFill>
        <p:spPr>
          <a:xfrm>
            <a:off x="1621794" y="1371599"/>
            <a:ext cx="5985476" cy="2630173"/>
          </a:xfrm>
          <a:prstGeom prst="rect">
            <a:avLst/>
          </a:prstGeom>
          <a:noFill/>
          <a:ln>
            <a:noFill/>
          </a:ln>
        </p:spPr>
      </p:pic>
      <p:sp>
        <p:nvSpPr>
          <p:cNvPr id="2" name="TextBox 1"/>
          <p:cNvSpPr txBox="1"/>
          <p:nvPr/>
        </p:nvSpPr>
        <p:spPr>
          <a:xfrm>
            <a:off x="3671004" y="4001773"/>
            <a:ext cx="1887055" cy="307777"/>
          </a:xfrm>
          <a:prstGeom prst="rect">
            <a:avLst/>
          </a:prstGeom>
          <a:noFill/>
        </p:spPr>
        <p:txBody>
          <a:bodyPr wrap="none" rtlCol="0">
            <a:spAutoFit/>
          </a:bodyPr>
          <a:lstStyle/>
          <a:p>
            <a:r>
              <a:rPr lang="vi-VN" dirty="0" smtClean="0"/>
              <a:t>Phân loại và dự đoán</a:t>
            </a:r>
            <a:endParaRPr lang="en-US" dirty="0"/>
          </a:p>
        </p:txBody>
      </p:sp>
    </p:spTree>
    <p:extLst>
      <p:ext uri="{BB962C8B-B14F-4D97-AF65-F5344CB8AC3E}">
        <p14:creationId xmlns:p14="http://schemas.microsoft.com/office/powerpoint/2010/main" val="420620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vi-VN" dirty="0" smtClean="0"/>
              <a:t>không</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Tree>
    <p:extLst>
      <p:ext uri="{BB962C8B-B14F-4D97-AF65-F5344CB8AC3E}">
        <p14:creationId xmlns:p14="http://schemas.microsoft.com/office/powerpoint/2010/main" val="336625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Mô hình tuyến tính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0238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M</a:t>
            </a:r>
            <a:r>
              <a:rPr lang="vi-VN" dirty="0" smtClean="0"/>
              <a:t>ô hình</a:t>
            </a:r>
            <a:r>
              <a:rPr lang="fr-FR" dirty="0" smtClean="0"/>
              <a:t> </a:t>
            </a:r>
            <a:r>
              <a:rPr lang="fr-FR" dirty="0" err="1" smtClean="0"/>
              <a:t>tuyến</a:t>
            </a:r>
            <a:r>
              <a:rPr lang="fr-FR" dirty="0" smtClean="0"/>
              <a:t> </a:t>
            </a:r>
            <a:r>
              <a:rPr lang="fr-FR" dirty="0" err="1" smtClean="0"/>
              <a:t>tính</a:t>
            </a:r>
            <a:r>
              <a:rPr lang="fr-FR" dirty="0" smtClean="0"/>
              <a:t> (</a:t>
            </a:r>
            <a:r>
              <a:rPr lang="fr-FR" dirty="0" err="1" smtClean="0"/>
              <a:t>linear</a:t>
            </a:r>
            <a:r>
              <a:rPr lang="fr-FR" dirty="0" smtClean="0"/>
              <a:t> </a:t>
            </a:r>
            <a:r>
              <a:rPr lang="fr-FR" dirty="0" err="1" smtClean="0"/>
              <a:t>regression</a:t>
            </a:r>
            <a:r>
              <a:rPr lang="fr-FR" dirty="0" smtClean="0"/>
              <a:t>)</a:t>
            </a:r>
            <a:endParaRPr lang="en-US" dirty="0"/>
          </a:p>
        </p:txBody>
      </p:sp>
      <p:sp>
        <p:nvSpPr>
          <p:cNvPr id="3" name="Text Placeholder 2"/>
          <p:cNvSpPr>
            <a:spLocks noGrp="1"/>
          </p:cNvSpPr>
          <p:nvPr>
            <p:ph type="body" idx="1"/>
          </p:nvPr>
        </p:nvSpPr>
        <p:spPr/>
        <p:txBody>
          <a:bodyPr>
            <a:normAutofit/>
          </a:bodyPr>
          <a:lstStyle/>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114300" indent="0">
              <a:buNone/>
            </a:pPr>
            <a:endParaRPr lang="en-US" dirty="0"/>
          </a:p>
        </p:txBody>
      </p:sp>
      <p:pic>
        <p:nvPicPr>
          <p:cNvPr id="9" name="Picture 8"/>
          <p:cNvPicPr>
            <a:picLocks noChangeAspect="1"/>
          </p:cNvPicPr>
          <p:nvPr/>
        </p:nvPicPr>
        <p:blipFill>
          <a:blip r:embed="rId2"/>
          <a:stretch>
            <a:fillRect/>
          </a:stretch>
        </p:blipFill>
        <p:spPr>
          <a:xfrm>
            <a:off x="5614013" y="1233377"/>
            <a:ext cx="2576747" cy="1795037"/>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593858" y="1299638"/>
                <a:ext cx="4737194" cy="2488053"/>
              </a:xfrm>
              <a:prstGeom prst="rect">
                <a:avLst/>
              </a:prstGeom>
              <a:noFill/>
            </p:spPr>
            <p:txBody>
              <a:bodyPr wrap="none" rtlCol="0">
                <a:spAutoFit/>
              </a:bodyPr>
              <a:lstStyle/>
              <a:p>
                <a:pPr marL="285750" indent="-285750">
                  <a:buFont typeface="Arial" panose="020B0604020202020204" pitchFamily="34" charset="0"/>
                  <a:buChar char="•"/>
                </a:pPr>
                <a:r>
                  <a:rPr lang="en-US" dirty="0" smtClean="0"/>
                  <a:t>Mô </a:t>
                </a:r>
                <a:r>
                  <a:rPr lang="en-US" dirty="0" err="1" smtClean="0"/>
                  <a:t>hình</a:t>
                </a:r>
                <a:r>
                  <a:rPr lang="en-US" dirty="0" smtClean="0"/>
                  <a:t> </a:t>
                </a:r>
                <a:r>
                  <a:rPr lang="en-US" dirty="0" err="1" smtClean="0"/>
                  <a:t>cơ</a:t>
                </a:r>
                <a:r>
                  <a:rPr lang="en-US" dirty="0" smtClean="0"/>
                  <a:t> </a:t>
                </a:r>
                <a:r>
                  <a:rPr lang="en-US" dirty="0" err="1" smtClean="0"/>
                  <a:t>bản</a:t>
                </a:r>
                <a:r>
                  <a:rPr lang="en-US" dirty="0" smtClean="0"/>
                  <a:t> </a:t>
                </a:r>
                <a:r>
                  <a:rPr lang="en-US" dirty="0" err="1" smtClean="0"/>
                  <a:t>dùng</a:t>
                </a:r>
                <a:r>
                  <a:rPr lang="en-US" dirty="0" smtClean="0"/>
                  <a:t> </a:t>
                </a:r>
                <a:r>
                  <a:rPr lang="en-US" dirty="0" err="1" smtClean="0"/>
                  <a:t>để</a:t>
                </a:r>
                <a:r>
                  <a:rPr lang="en-US" dirty="0" smtClean="0"/>
                  <a:t> so </a:t>
                </a:r>
                <a:r>
                  <a:rPr lang="en-US" dirty="0" err="1" smtClean="0"/>
                  <a:t>sánh</a:t>
                </a:r>
                <a:r>
                  <a:rPr lang="en-US" dirty="0" smtClean="0"/>
                  <a:t> </a:t>
                </a:r>
                <a:r>
                  <a:rPr lang="en-US" dirty="0" err="1" smtClean="0"/>
                  <a:t>quan</a:t>
                </a:r>
                <a:r>
                  <a:rPr lang="en-US" dirty="0" smtClean="0"/>
                  <a:t> </a:t>
                </a:r>
                <a:r>
                  <a:rPr lang="en-US" dirty="0" err="1" smtClean="0"/>
                  <a:t>hệ</a:t>
                </a:r>
                <a:r>
                  <a:rPr lang="en-US" dirty="0" smtClean="0"/>
                  <a:t> </a:t>
                </a:r>
                <a:r>
                  <a:rPr lang="en-US" dirty="0" err="1" smtClean="0"/>
                  <a:t>giữa</a:t>
                </a:r>
                <a:r>
                  <a:rPr lang="en-US" dirty="0" smtClean="0"/>
                  <a:t> 2 </a:t>
                </a:r>
                <a:r>
                  <a:rPr lang="en-US" dirty="0" err="1" smtClean="0"/>
                  <a:t>biến</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smtClean="0"/>
                  <a:t>Đầu </a:t>
                </a:r>
                <a:r>
                  <a:rPr lang="vi-VN" dirty="0" smtClean="0"/>
                  <a:t>vào: </a:t>
                </a:r>
                <a:r>
                  <a:rPr lang="en-US" dirty="0" smtClean="0"/>
                  <a:t>vector </a:t>
                </a:r>
                <a:r>
                  <a:rPr lang="vi-VN" dirty="0" smtClean="0"/>
                  <a:t>tập hợp điểm dữ liệu đa chiều </a:t>
                </a:r>
              </a:p>
              <a:p>
                <a:pPr marL="285750" indent="-285750">
                  <a:buFont typeface="Arial" panose="020B0604020202020204" pitchFamily="34" charset="0"/>
                  <a:buChar char="•"/>
                </a:pPr>
                <a:r>
                  <a:rPr lang="vi-VN" dirty="0" smtClean="0"/>
                  <a:t>Đầu ra: </a:t>
                </a:r>
                <a:r>
                  <a:rPr lang="vi-VN" dirty="0" smtClean="0"/>
                  <a:t>giá </a:t>
                </a:r>
                <a:r>
                  <a:rPr lang="vi-VN" dirty="0" smtClean="0"/>
                  <a:t>trị cần tính toán</a:t>
                </a:r>
              </a:p>
              <a:p>
                <a:endParaRPr lang="vi-VN" dirty="0"/>
              </a:p>
              <a:p>
                <a:pPr marL="285750" indent="-285750">
                  <a:buFont typeface="Arial" panose="020B0604020202020204" pitchFamily="34" charset="0"/>
                  <a:buChar char="•"/>
                </a:pPr>
                <a:r>
                  <a:rPr lang="vi-VN" dirty="0" smtClean="0"/>
                  <a:t>Mô hình (liên kết giữa đầu vào và đầu ra):</a:t>
                </a: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vi-VN" b="0" i="1" smtClean="0">
                              <a:latin typeface="Cambria Math" panose="02040503050406030204" pitchFamily="18" charset="0"/>
                            </a:rPr>
                            <m:t>𝑦</m:t>
                          </m:r>
                        </m:e>
                      </m:acc>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1</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2</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2</m:t>
                          </m:r>
                        </m:sub>
                      </m:sSub>
                      <m:r>
                        <a:rPr lang="vi-VN" b="0" i="1" smtClean="0">
                          <a:latin typeface="Cambria Math" panose="02040503050406030204" pitchFamily="18" charset="0"/>
                        </a:rPr>
                        <m:t>+ … +</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pPr marL="285750" indent="-285750">
                  <a:buFont typeface="Arial" panose="020B0604020202020204" pitchFamily="34" charset="0"/>
                  <a:buChar char="•"/>
                </a:pPr>
                <a:endParaRPr lang="vi-VN" dirty="0" smtClean="0"/>
              </a:p>
              <a:p>
                <a:pPr marL="285750" indent="-285750">
                  <a:buFont typeface="Arial" panose="020B0604020202020204" pitchFamily="34" charset="0"/>
                  <a:buChar char="•"/>
                </a:pPr>
                <a:r>
                  <a:rPr lang="vi-VN" dirty="0" smtClean="0"/>
                  <a:t>Viết </a:t>
                </a:r>
                <a:r>
                  <a:rPr lang="en-US" dirty="0" err="1" smtClean="0"/>
                  <a:t>dạng</a:t>
                </a:r>
                <a:r>
                  <a:rPr lang="en-US" dirty="0" smtClean="0"/>
                  <a:t> vector</a:t>
                </a:r>
                <a:r>
                  <a:rPr lang="vi-VN" dirty="0" smtClean="0"/>
                  <a:t>:</a:t>
                </a:r>
                <a:endParaRPr lang="vi-VN"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r>
                        <a:rPr lang="vi-VN" i="1">
                          <a:latin typeface="Cambria Math" panose="02040503050406030204" pitchFamily="18" charset="0"/>
                        </a:rPr>
                        <m:t>=</m:t>
                      </m:r>
                      <m:sSup>
                        <m:sSupPr>
                          <m:ctrlPr>
                            <a:rPr lang="vi-VN" i="1" smtClean="0">
                              <a:latin typeface="Cambria Math" panose="02040503050406030204" pitchFamily="18" charset="0"/>
                            </a:rPr>
                          </m:ctrlPr>
                        </m:sSupPr>
                        <m:e>
                          <m:r>
                            <a:rPr lang="en-US" b="0" i="1" smtClean="0">
                              <a:latin typeface="Cambria Math" panose="02040503050406030204" pitchFamily="18" charset="0"/>
                            </a:rPr>
                            <m:t>𝑊</m:t>
                          </m:r>
                        </m:e>
                        <m:sup>
                          <m:r>
                            <a:rPr lang="vi-VN" b="0" i="1" smtClean="0">
                              <a:latin typeface="Cambria Math" panose="02040503050406030204" pitchFamily="18" charset="0"/>
                            </a:rPr>
                            <m:t>𝑇</m:t>
                          </m:r>
                        </m:sup>
                      </m:sSup>
                      <m:r>
                        <a:rPr lang="en-US" b="0" i="1" smtClean="0">
                          <a:latin typeface="Cambria Math" panose="02040503050406030204" pitchFamily="18" charset="0"/>
                        </a:rPr>
                        <m:t>𝑋</m:t>
                      </m:r>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593858" y="1299638"/>
                <a:ext cx="4737194" cy="2488053"/>
              </a:xfrm>
              <a:prstGeom prst="rect">
                <a:avLst/>
              </a:prstGeom>
              <a:blipFill>
                <a:blip r:embed="rId3"/>
                <a:stretch>
                  <a:fillRect l="-129" t="-490"/>
                </a:stretch>
              </a:blipFill>
            </p:spPr>
            <p:txBody>
              <a:bodyPr/>
              <a:lstStyle/>
              <a:p>
                <a:r>
                  <a:rPr lang="en-US">
                    <a:noFill/>
                  </a:rPr>
                  <a:t> </a:t>
                </a:r>
              </a:p>
            </p:txBody>
          </p:sp>
        </mc:Fallback>
      </mc:AlternateContent>
    </p:spTree>
    <p:extLst>
      <p:ext uri="{BB962C8B-B14F-4D97-AF65-F5344CB8AC3E}">
        <p14:creationId xmlns:p14="http://schemas.microsoft.com/office/powerpoint/2010/main" val="958920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Ví dụ mô hình</a:t>
            </a:r>
            <a:r>
              <a:rPr lang="fr-FR" dirty="0" smtClean="0"/>
              <a:t> </a:t>
            </a:r>
            <a:r>
              <a:rPr lang="fr-FR" dirty="0" err="1" smtClean="0"/>
              <a:t>tuyến</a:t>
            </a:r>
            <a:r>
              <a:rPr lang="fr-FR" dirty="0" smtClean="0"/>
              <a:t> </a:t>
            </a:r>
            <a:r>
              <a:rPr lang="fr-FR" dirty="0" err="1" smtClean="0"/>
              <a:t>tính</a:t>
            </a:r>
            <a:endParaRPr lang="en-US" dirty="0"/>
          </a:p>
        </p:txBody>
      </p:sp>
      <p:sp>
        <p:nvSpPr>
          <p:cNvPr id="3" name="Text Placeholder 2"/>
          <p:cNvSpPr>
            <a:spLocks noGrp="1"/>
          </p:cNvSpPr>
          <p:nvPr>
            <p:ph type="body" idx="1"/>
          </p:nvPr>
        </p:nvSpPr>
        <p:spPr/>
        <p:txBody>
          <a:bodyPr>
            <a:normAutofit/>
          </a:bodyPr>
          <a:lstStyle/>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114300" indent="0">
              <a:buNone/>
            </a:pPr>
            <a:endParaRPr lang="en-US" dirty="0"/>
          </a:p>
        </p:txBody>
      </p:sp>
      <p:sp>
        <p:nvSpPr>
          <p:cNvPr id="6" name="TextBox 5"/>
          <p:cNvSpPr txBox="1"/>
          <p:nvPr/>
        </p:nvSpPr>
        <p:spPr>
          <a:xfrm>
            <a:off x="1037056" y="807493"/>
            <a:ext cx="3068469" cy="307777"/>
          </a:xfrm>
          <a:prstGeom prst="rect">
            <a:avLst/>
          </a:prstGeom>
          <a:noFill/>
        </p:spPr>
        <p:txBody>
          <a:bodyPr wrap="none" rtlCol="0">
            <a:spAutoFit/>
          </a:bodyPr>
          <a:lstStyle/>
          <a:p>
            <a:r>
              <a:rPr lang="en-US" dirty="0" err="1" smtClean="0"/>
              <a:t>Ví</a:t>
            </a:r>
            <a:r>
              <a:rPr lang="en-US" dirty="0" smtClean="0"/>
              <a:t> </a:t>
            </a:r>
            <a:r>
              <a:rPr lang="en-US" dirty="0" err="1" smtClean="0"/>
              <a:t>dụ</a:t>
            </a:r>
            <a:r>
              <a:rPr lang="en-US" dirty="0" smtClean="0"/>
              <a:t> </a:t>
            </a:r>
            <a:r>
              <a:rPr lang="en-US" dirty="0" err="1" smtClean="0"/>
              <a:t>mô</a:t>
            </a:r>
            <a:r>
              <a:rPr lang="en-US" dirty="0" smtClean="0"/>
              <a:t> </a:t>
            </a:r>
            <a:r>
              <a:rPr lang="en-US" dirty="0" err="1" smtClean="0"/>
              <a:t>hình</a:t>
            </a:r>
            <a:r>
              <a:rPr lang="en-US" dirty="0" smtClean="0"/>
              <a:t> </a:t>
            </a:r>
            <a:r>
              <a:rPr lang="en-US" dirty="0" err="1" smtClean="0"/>
              <a:t>tính</a:t>
            </a:r>
            <a:r>
              <a:rPr lang="en-US" dirty="0" smtClean="0"/>
              <a:t> </a:t>
            </a:r>
            <a:r>
              <a:rPr lang="en-US" dirty="0" err="1" smtClean="0"/>
              <a:t>giá</a:t>
            </a:r>
            <a:r>
              <a:rPr lang="en-US" dirty="0" smtClean="0"/>
              <a:t> </a:t>
            </a:r>
            <a:r>
              <a:rPr lang="en-US" dirty="0" err="1" smtClean="0"/>
              <a:t>bất</a:t>
            </a:r>
            <a:r>
              <a:rPr lang="en-US" dirty="0" smtClean="0"/>
              <a:t> </a:t>
            </a:r>
            <a:r>
              <a:rPr lang="en-US" dirty="0" err="1" smtClean="0"/>
              <a:t>động</a:t>
            </a:r>
            <a:r>
              <a:rPr lang="en-US" dirty="0" smtClean="0"/>
              <a:t> </a:t>
            </a:r>
            <a:r>
              <a:rPr lang="en-US" dirty="0" err="1" smtClean="0"/>
              <a:t>sản</a:t>
            </a:r>
            <a:r>
              <a:rPr lang="en-US" dirty="0" smtClean="0"/>
              <a:t>:</a:t>
            </a:r>
            <a:endParaRPr lang="en-US" dirty="0"/>
          </a:p>
        </p:txBody>
      </p:sp>
      <mc:AlternateContent xmlns:mc="http://schemas.openxmlformats.org/markup-compatibility/2006">
        <mc:Choice xmlns:a14="http://schemas.microsoft.com/office/drawing/2010/main" Requires="a14">
          <p:sp>
            <p:nvSpPr>
              <p:cNvPr id="10" name="TextBox 9"/>
              <p:cNvSpPr txBox="1"/>
              <p:nvPr/>
            </p:nvSpPr>
            <p:spPr>
              <a:xfrm>
                <a:off x="878650" y="3341690"/>
                <a:ext cx="6564142" cy="971100"/>
              </a:xfrm>
              <a:prstGeom prst="rect">
                <a:avLst/>
              </a:prstGeom>
              <a:noFill/>
            </p:spPr>
            <p:txBody>
              <a:bodyPr wrap="square" rtlCol="0">
                <a:spAutoFit/>
              </a:bodyPr>
              <a:lstStyle/>
              <a:p>
                <a:r>
                  <a:rPr lang="vi-VN" dirty="0" smtClean="0"/>
                  <a:t>Mô hình tuyến tính:</a:t>
                </a: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vi-VN" b="0" i="1" smtClean="0">
                              <a:latin typeface="Cambria Math" panose="02040503050406030204" pitchFamily="18" charset="0"/>
                            </a:rPr>
                            <m:t>𝑦</m:t>
                          </m:r>
                        </m:e>
                      </m:acc>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𝑎𝑟𝑒𝑎</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𝑎𝑟𝑒𝑎</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𝑦𝑟</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𝑦𝑟</m:t>
                          </m:r>
                        </m:sub>
                      </m:sSub>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endParaRPr lang="vi-VN" dirty="0"/>
              </a:p>
              <a:p>
                <a:r>
                  <a:rPr lang="vi-VN" dirty="0" smtClean="0"/>
                  <a:t>Tìm </a:t>
                </a:r>
                <a:r>
                  <a:rPr lang="vi-VN" b="1" dirty="0" smtClean="0"/>
                  <a:t>w</a:t>
                </a:r>
                <a:r>
                  <a:rPr lang="vi-VN" dirty="0" smtClean="0"/>
                  <a:t>, </a:t>
                </a:r>
                <a:r>
                  <a:rPr lang="vi-VN" b="1" dirty="0" smtClean="0"/>
                  <a:t>b</a:t>
                </a:r>
                <a:r>
                  <a:rPr lang="en-US" b="1"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vi-VN" b="1" dirty="0" smtClean="0"/>
              </a:p>
            </p:txBody>
          </p:sp>
        </mc:Choice>
        <mc:Fallback>
          <p:sp>
            <p:nvSpPr>
              <p:cNvPr id="10" name="TextBox 9"/>
              <p:cNvSpPr txBox="1">
                <a:spLocks noRot="1" noChangeAspect="1" noMove="1" noResize="1" noEditPoints="1" noAdjustHandles="1" noChangeArrowheads="1" noChangeShapeType="1" noTextEdit="1"/>
              </p:cNvSpPr>
              <p:nvPr/>
            </p:nvSpPr>
            <p:spPr>
              <a:xfrm>
                <a:off x="878650" y="3341690"/>
                <a:ext cx="6564142" cy="971100"/>
              </a:xfrm>
              <a:prstGeom prst="rect">
                <a:avLst/>
              </a:prstGeom>
              <a:blipFill>
                <a:blip r:embed="rId2"/>
                <a:stretch>
                  <a:fillRect l="-279" t="-1258" b="-6289"/>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308362443"/>
              </p:ext>
            </p:extLst>
          </p:nvPr>
        </p:nvGraphicFramePr>
        <p:xfrm>
          <a:off x="2747698" y="1214429"/>
          <a:ext cx="3646996" cy="2042160"/>
        </p:xfrm>
        <a:graphic>
          <a:graphicData uri="http://schemas.openxmlformats.org/drawingml/2006/table">
            <a:tbl>
              <a:tblPr firstRow="1" bandRow="1">
                <a:tableStyleId>{6E25E649-3F16-4E02-A733-19D2CDBF48F0}</a:tableStyleId>
              </a:tblPr>
              <a:tblGrid>
                <a:gridCol w="1238536">
                  <a:extLst>
                    <a:ext uri="{9D8B030D-6E8A-4147-A177-3AD203B41FA5}">
                      <a16:colId xmlns:a16="http://schemas.microsoft.com/office/drawing/2014/main" val="3650861814"/>
                    </a:ext>
                  </a:extLst>
                </a:gridCol>
                <a:gridCol w="1204230">
                  <a:extLst>
                    <a:ext uri="{9D8B030D-6E8A-4147-A177-3AD203B41FA5}">
                      <a16:colId xmlns:a16="http://schemas.microsoft.com/office/drawing/2014/main" val="1142069949"/>
                    </a:ext>
                  </a:extLst>
                </a:gridCol>
                <a:gridCol w="1204230">
                  <a:extLst>
                    <a:ext uri="{9D8B030D-6E8A-4147-A177-3AD203B41FA5}">
                      <a16:colId xmlns:a16="http://schemas.microsoft.com/office/drawing/2014/main" val="3339704683"/>
                    </a:ext>
                  </a:extLst>
                </a:gridCol>
              </a:tblGrid>
              <a:tr h="230211">
                <a:tc gridSpan="2">
                  <a:txBody>
                    <a:bodyPr/>
                    <a:lstStyle/>
                    <a:p>
                      <a:r>
                        <a:rPr lang="vi-VN" dirty="0" smtClean="0"/>
                        <a:t>Đầu vào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r>
                        <a:rPr lang="vi-VN" dirty="0" smtClean="0"/>
                        <a:t>Đầu 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813956"/>
                  </a:ext>
                </a:extLst>
              </a:tr>
              <a:tr h="391359">
                <a:tc>
                  <a:txBody>
                    <a:bodyPr/>
                    <a:lstStyle/>
                    <a:p>
                      <a:r>
                        <a:rPr lang="vi-VN" dirty="0" smtClean="0"/>
                        <a:t>Diện </a:t>
                      </a:r>
                      <a:r>
                        <a:rPr lang="vi-VN" dirty="0" smtClean="0"/>
                        <a:t>tích</a:t>
                      </a:r>
                      <a:r>
                        <a:rPr lang="en-US" dirty="0" smtClean="0"/>
                        <a:t> (area)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Số năm</a:t>
                      </a:r>
                      <a:r>
                        <a:rPr lang="vi-VN" baseline="0" dirty="0" smtClean="0"/>
                        <a:t> xây </a:t>
                      </a:r>
                      <a:r>
                        <a:rPr lang="vi-VN" baseline="0" dirty="0" smtClean="0"/>
                        <a:t>dựng</a:t>
                      </a:r>
                      <a:r>
                        <a:rPr lang="en-US" baseline="0" dirty="0" smtClean="0"/>
                        <a:t> (</a:t>
                      </a:r>
                      <a:r>
                        <a:rPr lang="en-US" baseline="0" dirty="0" err="1" smtClean="0"/>
                        <a:t>yr</a:t>
                      </a:r>
                      <a:r>
                        <a:rPr lang="en-US" baseline="0"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Gía</a:t>
                      </a:r>
                      <a:r>
                        <a:rPr lang="vi-VN" baseline="0" dirty="0" smtClean="0"/>
                        <a:t> trị </a:t>
                      </a:r>
                      <a:r>
                        <a:rPr lang="en-US" baseline="0"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5093261"/>
                  </a:ext>
                </a:extLst>
              </a:tr>
              <a:tr h="230211">
                <a:tc>
                  <a:txBody>
                    <a:bodyPr/>
                    <a:lstStyle/>
                    <a:p>
                      <a:r>
                        <a:rPr lang="vi-VN"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3694593"/>
                  </a:ext>
                </a:extLst>
              </a:tr>
              <a:tr h="230211">
                <a:tc>
                  <a:txBody>
                    <a:bodyPr/>
                    <a:lstStyle/>
                    <a:p>
                      <a:r>
                        <a:rPr lang="vi-VN"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77957"/>
                  </a:ext>
                </a:extLst>
              </a:tr>
              <a:tr h="230211">
                <a:tc>
                  <a:txBody>
                    <a:bodyPr/>
                    <a:lstStyle/>
                    <a:p>
                      <a:r>
                        <a:rPr lang="vi-VN" dirty="0" smtClean="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37998"/>
                  </a:ext>
                </a:extLst>
              </a:tr>
              <a:tr h="230211">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030586"/>
                  </a:ext>
                </a:extLst>
              </a:tr>
            </a:tbl>
          </a:graphicData>
        </a:graphic>
      </p:graphicFrame>
    </p:spTree>
    <p:extLst>
      <p:ext uri="{BB962C8B-B14F-4D97-AF65-F5344CB8AC3E}">
        <p14:creationId xmlns:p14="http://schemas.microsoft.com/office/powerpoint/2010/main" val="2570780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M</a:t>
            </a:r>
            <a:r>
              <a:rPr lang="vi-VN" dirty="0"/>
              <a:t>ô hình</a:t>
            </a:r>
            <a:r>
              <a:rPr lang="fr-FR" dirty="0"/>
              <a:t> </a:t>
            </a:r>
            <a:r>
              <a:rPr lang="fr-FR" dirty="0" err="1"/>
              <a:t>tuyến</a:t>
            </a:r>
            <a:r>
              <a:rPr lang="fr-FR" dirty="0"/>
              <a:t> </a:t>
            </a:r>
            <a:r>
              <a:rPr lang="fr-FR" dirty="0" err="1"/>
              <a:t>tính</a:t>
            </a:r>
            <a:r>
              <a:rPr lang="fr-FR" dirty="0"/>
              <a:t> (</a:t>
            </a:r>
            <a:r>
              <a:rPr lang="fr-FR" dirty="0" err="1"/>
              <a:t>linear</a:t>
            </a:r>
            <a:r>
              <a:rPr lang="fr-FR" dirty="0"/>
              <a:t> </a:t>
            </a:r>
            <a:r>
              <a:rPr lang="fr-FR" dirty="0" err="1"/>
              <a:t>regression</a:t>
            </a:r>
            <a:r>
              <a:rPr lang="fr-FR" dirty="0"/>
              <a:t>)</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p:txBody>
              <a:bodyPr/>
              <a:lstStyle/>
              <a:p>
                <a:r>
                  <a:rPr lang="en-US" dirty="0" smtClean="0"/>
                  <a:t>Trường </a:t>
                </a:r>
                <a:r>
                  <a:rPr lang="en-US" dirty="0" err="1" smtClean="0"/>
                  <a:t>hợp</a:t>
                </a:r>
                <a:r>
                  <a:rPr lang="en-US" dirty="0" smtClean="0"/>
                  <a:t> </a:t>
                </a:r>
                <a:r>
                  <a:rPr lang="en-US" dirty="0" err="1" smtClean="0"/>
                  <a:t>các</a:t>
                </a:r>
                <a:r>
                  <a:rPr lang="en-US" dirty="0" smtClean="0"/>
                  <a:t> </a:t>
                </a:r>
                <a:r>
                  <a:rPr lang="en-US" dirty="0" err="1" smtClean="0"/>
                  <a:t>điểm</a:t>
                </a:r>
                <a:r>
                  <a:rPr lang="en-US" dirty="0" smtClean="0"/>
                  <a:t> X </a:t>
                </a:r>
                <a:r>
                  <a:rPr lang="en-US" dirty="0" err="1" smtClean="0"/>
                  <a:t>nằm</a:t>
                </a:r>
                <a:r>
                  <a:rPr lang="en-US" dirty="0" smtClean="0"/>
                  <a:t> </a:t>
                </a:r>
                <a:r>
                  <a:rPr lang="en-US" dirty="0" err="1" smtClean="0"/>
                  <a:t>trên</a:t>
                </a:r>
                <a:r>
                  <a:rPr lang="en-US" dirty="0" smtClean="0"/>
                  <a:t> </a:t>
                </a:r>
                <a:r>
                  <a:rPr lang="en-US" dirty="0" err="1" smtClean="0"/>
                  <a:t>đường</a:t>
                </a:r>
                <a:r>
                  <a:rPr lang="en-US" dirty="0" smtClean="0"/>
                  <a:t> </a:t>
                </a:r>
                <a:r>
                  <a:rPr lang="en-US" dirty="0" err="1" smtClean="0"/>
                  <a:t>thẳng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den>
                      </m:f>
                    </m:oMath>
                  </m:oMathPara>
                </a14:m>
                <a:endParaRPr lang="en-US" dirty="0" smtClean="0"/>
              </a:p>
              <a:p>
                <a:pPr marL="114300" indent="0">
                  <a:buNone/>
                </a:pPr>
                <a:endParaRPr lang="en-US" dirty="0" smtClean="0"/>
              </a:p>
              <a:p>
                <a:endParaRPr lang="en-US" dirty="0" smtClean="0"/>
              </a:p>
              <a:p>
                <a:r>
                  <a:rPr lang="en-US" dirty="0" smtClean="0"/>
                  <a:t>Quay </a:t>
                </a:r>
                <a:r>
                  <a:rPr lang="en-US" dirty="0" err="1" smtClean="0"/>
                  <a:t>về</a:t>
                </a:r>
                <a:r>
                  <a:rPr lang="en-US" dirty="0" smtClean="0"/>
                  <a:t> </a:t>
                </a:r>
                <a:r>
                  <a:rPr lang="en-US" dirty="0" err="1" smtClean="0"/>
                  <a:t>ví</a:t>
                </a:r>
                <a:r>
                  <a:rPr lang="en-US" dirty="0" smtClean="0"/>
                  <a:t> </a:t>
                </a:r>
                <a:r>
                  <a:rPr lang="en-US" dirty="0" err="1" smtClean="0"/>
                  <a:t>dụ</a:t>
                </a:r>
                <a:r>
                  <a:rPr lang="en-US" dirty="0" smtClean="0"/>
                  <a:t> </a:t>
                </a:r>
                <a:r>
                  <a:rPr lang="en-US" dirty="0" err="1" smtClean="0"/>
                  <a:t>với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không</a:t>
                </a:r>
                <a:r>
                  <a:rPr lang="en-US" dirty="0" smtClean="0"/>
                  <a:t> </a:t>
                </a:r>
                <a:r>
                  <a:rPr lang="en-US" dirty="0" err="1" smtClean="0"/>
                  <a:t>phải</a:t>
                </a:r>
                <a:r>
                  <a:rPr lang="en-US" dirty="0" smtClean="0"/>
                  <a:t> </a:t>
                </a:r>
                <a:r>
                  <a:rPr lang="en-US" dirty="0" err="1" smtClean="0"/>
                  <a:t>đường</a:t>
                </a:r>
                <a:r>
                  <a:rPr lang="en-US" dirty="0" smtClean="0"/>
                  <a:t> </a:t>
                </a:r>
                <a:r>
                  <a:rPr lang="en-US" dirty="0" err="1" smtClean="0"/>
                  <a:t>thẳng</a:t>
                </a:r>
                <a:r>
                  <a:rPr lang="en-US" dirty="0" smtClean="0"/>
                  <a:t>), </a:t>
                </a:r>
                <a:r>
                  <a:rPr lang="en-US" dirty="0" err="1" smtClean="0"/>
                  <a:t>tìm</a:t>
                </a:r>
                <a:r>
                  <a:rPr lang="en-US" dirty="0" smtClean="0"/>
                  <a:t> w </a:t>
                </a:r>
                <a:r>
                  <a:rPr lang="en-US" dirty="0" err="1" smtClean="0"/>
                  <a:t>để</a:t>
                </a:r>
                <a:r>
                  <a:rPr lang="en-US" dirty="0" smtClean="0"/>
                  <a:t> </a:t>
                </a:r>
                <a:r>
                  <a:rPr lang="en-US" dirty="0" err="1" smtClean="0"/>
                  <a:t>tạo</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phù</a:t>
                </a:r>
                <a:r>
                  <a:rPr lang="en-US" dirty="0" smtClean="0"/>
                  <a:t> </a:t>
                </a:r>
                <a:r>
                  <a:rPr lang="en-US" dirty="0" err="1" smtClean="0"/>
                  <a:t>hợp</a:t>
                </a:r>
                <a:r>
                  <a:rPr lang="en-US" dirty="0" smtClean="0"/>
                  <a:t> </a:t>
                </a:r>
                <a:r>
                  <a:rPr lang="en-US" dirty="0" err="1" smtClean="0"/>
                  <a:t>nhất</a:t>
                </a:r>
                <a:endParaRPr lang="en-US" dirty="0" smtClean="0"/>
              </a:p>
              <a:p>
                <a:pPr marL="584200" lvl="1" indent="0">
                  <a:buNone/>
                </a:pPr>
                <a:endParaRPr lang="en-US" dirty="0" smtClean="0"/>
              </a:p>
              <a:p>
                <a:pPr marL="584200" lvl="1" indent="0">
                  <a:buNone/>
                </a:pP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996085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310896" y="676656"/>
                <a:ext cx="5632704" cy="3967800"/>
              </a:xfrm>
            </p:spPr>
            <p:txBody>
              <a:bodyPr>
                <a:normAutofit lnSpcReduction="10000"/>
              </a:bodyPr>
              <a:lstStyle/>
              <a:p>
                <a:r>
                  <a:rPr lang="en-US" dirty="0" smtClean="0"/>
                  <a:t>Tiêu </a:t>
                </a:r>
                <a:r>
                  <a:rPr lang="en-US" dirty="0" err="1" smtClean="0"/>
                  <a:t>chí</a:t>
                </a:r>
                <a:r>
                  <a:rPr lang="en-US" dirty="0" smtClean="0"/>
                  <a:t> </a:t>
                </a:r>
                <a:r>
                  <a:rPr lang="en-US" dirty="0" err="1" smtClean="0"/>
                  <a:t>của</a:t>
                </a:r>
                <a:r>
                  <a:rPr lang="en-US" dirty="0" smtClean="0"/>
                  <a:t> </a:t>
                </a:r>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là</a:t>
                </a:r>
                <a:r>
                  <a:rPr lang="en-US" dirty="0" smtClean="0"/>
                  <a:t> </a:t>
                </a:r>
                <a:r>
                  <a:rPr lang="en-US" dirty="0" err="1" smtClean="0"/>
                  <a:t>gì</a:t>
                </a:r>
                <a:r>
                  <a:rPr lang="en-US" dirty="0" smtClean="0"/>
                  <a:t>?</a:t>
                </a:r>
              </a:p>
              <a:p>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y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r>
                  <a:rPr lang="en-US" dirty="0" smtClean="0"/>
                  <a:t> </a:t>
                </a:r>
                <a:r>
                  <a:rPr lang="en-US" dirty="0" err="1" smtClean="0"/>
                  <a:t>còn</a:t>
                </a:r>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bởi</a:t>
                </a:r>
                <a:r>
                  <a:rPr lang="en-US" dirty="0" smtClean="0"/>
                  <a:t> </a:t>
                </a:r>
                <a:r>
                  <a:rPr lang="en-US" dirty="0" err="1" smtClean="0"/>
                  <a:t>mô</a:t>
                </a:r>
                <a:r>
                  <a:rPr lang="en-US" dirty="0" smtClean="0"/>
                  <a:t> </a:t>
                </a:r>
                <a:r>
                  <a:rPr lang="en-US" dirty="0" err="1" smtClean="0"/>
                  <a:t>hình</a:t>
                </a:r>
                <a:endParaRPr lang="en-US" dirty="0" smtClean="0"/>
              </a:p>
              <a:p>
                <a:pPr marL="114300" indent="0">
                  <a:buNone/>
                </a:pPr>
                <a:endParaRPr lang="en-US" dirty="0" smtClean="0"/>
              </a:p>
              <a:p>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tương</a:t>
                </a:r>
                <a:r>
                  <a:rPr lang="en-US" dirty="0" smtClean="0"/>
                  <a:t> </a:t>
                </a:r>
                <a:r>
                  <a:rPr lang="en-US" dirty="0" err="1" smtClean="0"/>
                  <a:t>đương</a:t>
                </a:r>
                <a:r>
                  <a:rPr lang="en-US" dirty="0" smtClean="0"/>
                  <a:t> </a:t>
                </a:r>
                <a:r>
                  <a:rPr lang="en-US" dirty="0" err="1" smtClean="0"/>
                  <a:t>với</a:t>
                </a:r>
                <a:r>
                  <a:rPr lang="en-US" dirty="0" smtClean="0"/>
                  <a:t> L </a:t>
                </a:r>
                <a:r>
                  <a:rPr lang="en-US" dirty="0" err="1" smtClean="0"/>
                  <a:t>đạt</a:t>
                </a:r>
                <a:r>
                  <a:rPr lang="en-US" dirty="0" smtClean="0"/>
                  <a:t> </a:t>
                </a:r>
                <a:r>
                  <a:rPr lang="en-US" dirty="0" err="1" smtClean="0"/>
                  <a:t>giá</a:t>
                </a:r>
                <a:r>
                  <a:rPr lang="en-US" dirty="0" smtClean="0"/>
                  <a:t> </a:t>
                </a:r>
                <a:r>
                  <a:rPr lang="en-US" dirty="0" err="1" smtClean="0"/>
                  <a:t>trị</a:t>
                </a:r>
                <a:r>
                  <a:rPr lang="en-US" dirty="0" smtClean="0"/>
                  <a:t> min: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func>
                    </m:oMath>
                  </m:oMathPara>
                </a14:m>
                <a:endParaRPr lang="en-US" dirty="0" smtClean="0"/>
              </a:p>
              <a:p>
                <a:endParaRPr lang="en-US" dirty="0" smtClean="0"/>
              </a:p>
              <a:p>
                <a:endParaRPr lang="en-US" dirty="0" smtClean="0"/>
              </a:p>
              <a:p>
                <a:pPr marL="584200" lvl="1" indent="0">
                  <a:buNone/>
                </a:pPr>
                <a:endParaRPr lang="en-US" dirty="0" smtClean="0"/>
              </a:p>
              <a:p>
                <a:pPr marL="584200" lvl="1" indent="0">
                  <a:buNone/>
                </a:pP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632704" cy="3967800"/>
              </a:xfrm>
              <a:blipFill>
                <a:blip r:embed="rId2"/>
                <a:stretch>
                  <a:fillRect r="-108"/>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p:cNvPicPr>
            <a:picLocks noChangeAspect="1"/>
          </p:cNvPicPr>
          <p:nvPr/>
        </p:nvPicPr>
        <p:blipFill>
          <a:blip r:embed="rId3"/>
          <a:stretch>
            <a:fillRect/>
          </a:stretch>
        </p:blipFill>
        <p:spPr>
          <a:xfrm>
            <a:off x="5759690" y="1355217"/>
            <a:ext cx="3200841" cy="2145402"/>
          </a:xfrm>
          <a:prstGeom prst="rect">
            <a:avLst/>
          </a:prstGeom>
        </p:spPr>
      </p:pic>
    </p:spTree>
    <p:extLst>
      <p:ext uri="{BB962C8B-B14F-4D97-AF65-F5344CB8AC3E}">
        <p14:creationId xmlns:p14="http://schemas.microsoft.com/office/powerpoint/2010/main" val="1080264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hệ</a:t>
            </a:r>
            <a:r>
              <a:rPr lang="en-US" dirty="0" smtClean="0"/>
              <a:t> </a:t>
            </a:r>
            <a:r>
              <a:rPr lang="en-US" dirty="0" err="1" smtClean="0"/>
              <a:t>số</a:t>
            </a:r>
            <a:r>
              <a:rPr lang="en-US" dirty="0" smtClean="0"/>
              <a:t> w </a:t>
            </a:r>
            <a:endParaRPr lang="en-US" dirty="0"/>
          </a:p>
        </p:txBody>
      </p:sp>
      <p:sp>
        <p:nvSpPr>
          <p:cNvPr id="3" name="Text Placeholder 2"/>
          <p:cNvSpPr>
            <a:spLocks noGrp="1"/>
          </p:cNvSpPr>
          <p:nvPr>
            <p:ph type="body" idx="1"/>
          </p:nvPr>
        </p:nvSpPr>
        <p:spPr/>
        <p:txBody>
          <a:bodyPr/>
          <a:lstStyle/>
          <a:p>
            <a:r>
              <a:rPr lang="en-US" dirty="0" err="1" smtClean="0"/>
              <a:t>Giải</a:t>
            </a:r>
            <a:r>
              <a:rPr lang="en-US" dirty="0" smtClean="0"/>
              <a:t> </a:t>
            </a:r>
            <a:r>
              <a:rPr lang="en-US" dirty="0" err="1" smtClean="0"/>
              <a:t>phương</a:t>
            </a:r>
            <a:r>
              <a:rPr lang="en-US" dirty="0" smtClean="0"/>
              <a:t> </a:t>
            </a:r>
            <a:r>
              <a:rPr lang="en-US" dirty="0" err="1" smtClean="0"/>
              <a:t>trình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362749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hệ</a:t>
            </a:r>
            <a:r>
              <a:rPr lang="en-US" dirty="0" smtClean="0"/>
              <a:t> </a:t>
            </a:r>
            <a:r>
              <a:rPr lang="en-US" dirty="0" err="1" smtClean="0"/>
              <a:t>số</a:t>
            </a:r>
            <a:r>
              <a:rPr lang="en-US" dirty="0" smtClean="0"/>
              <a:t> w </a:t>
            </a:r>
            <a:endParaRPr lang="en-US" dirty="0"/>
          </a:p>
        </p:txBody>
      </p:sp>
      <p:sp>
        <p:nvSpPr>
          <p:cNvPr id="3" name="Text Placeholder 2"/>
          <p:cNvSpPr>
            <a:spLocks noGrp="1"/>
          </p:cNvSpPr>
          <p:nvPr>
            <p:ph type="body" idx="1"/>
          </p:nvPr>
        </p:nvSpPr>
        <p:spPr/>
        <p:txBody>
          <a:bodyPr/>
          <a:lstStyle/>
          <a:p>
            <a:r>
              <a:rPr lang="en-US" dirty="0" err="1" smtClean="0"/>
              <a:t>Giải</a:t>
            </a:r>
            <a:r>
              <a:rPr lang="en-US" dirty="0" smtClean="0"/>
              <a:t> </a:t>
            </a:r>
            <a:r>
              <a:rPr lang="en-US" dirty="0" err="1" smtClean="0"/>
              <a:t>phương</a:t>
            </a:r>
            <a:r>
              <a:rPr lang="en-US" dirty="0" smtClean="0"/>
              <a:t> </a:t>
            </a:r>
            <a:r>
              <a:rPr lang="en-US" dirty="0" err="1" smtClean="0"/>
              <a:t>trình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868064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728339" y="862187"/>
                <a:ext cx="4121958" cy="3967800"/>
              </a:xfrm>
            </p:spPr>
            <p:txBody>
              <a:bodyPr/>
              <a:lstStyle/>
              <a:p>
                <a:r>
                  <a:rPr lang="en-US" dirty="0" smtClean="0"/>
                  <a:t>Gỉa </a:t>
                </a:r>
                <a:r>
                  <a:rPr lang="en-US" dirty="0" err="1" smtClean="0"/>
                  <a:t>sử</a:t>
                </a:r>
                <a:r>
                  <a:rPr lang="en-US" dirty="0" smtClean="0"/>
                  <a:t> ta </a:t>
                </a:r>
                <a:r>
                  <a:rPr lang="en-US" dirty="0" err="1" smtClean="0"/>
                  <a:t>có</a:t>
                </a:r>
                <a:r>
                  <a:rPr lang="en-US" dirty="0" smtClean="0"/>
                  <a:t> 1 </a:t>
                </a:r>
                <a:r>
                  <a:rPr lang="en-US" dirty="0" err="1" smtClean="0"/>
                  <a:t>hàm</a:t>
                </a:r>
                <a:r>
                  <a:rPr lang="en-US" dirty="0" smtClean="0"/>
                  <a:t> </a:t>
                </a:r>
                <a:r>
                  <a:rPr lang="en-US" dirty="0" err="1" smtClean="0"/>
                  <a:t>số</a:t>
                </a:r>
                <a:r>
                  <a:rPr lang="en-US" dirty="0" smtClean="0"/>
                  <a:t> </a:t>
                </a:r>
                <a:endParaRPr lang="en-US" b="0"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smtClean="0"/>
              </a:p>
              <a:p>
                <a:pPr marL="114300" indent="0">
                  <a:buNone/>
                </a:pPr>
                <a:endParaRPr lang="en-US" dirty="0" smtClean="0"/>
              </a:p>
              <a:p>
                <a:pPr marL="114300" indent="0">
                  <a:buNone/>
                </a:pPr>
                <a:r>
                  <a:rPr lang="en-US" dirty="0" err="1" smtClean="0"/>
                  <a:t>có</a:t>
                </a:r>
                <a:r>
                  <a:rPr lang="en-US" dirty="0" smtClean="0"/>
                  <a:t> </a:t>
                </a: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global minimum </a:t>
                </a:r>
                <a:r>
                  <a:rPr lang="en-US" dirty="0" err="1" smtClean="0"/>
                  <a:t>tại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smtClean="0"/>
              </a:p>
              <a:p>
                <a:endParaRPr lang="en-US" dirty="0" smtClean="0"/>
              </a:p>
              <a:p>
                <a:r>
                  <a:rPr lang="en-US" dirty="0" err="1" smtClean="0"/>
                  <a:t>Với</a:t>
                </a:r>
                <a:r>
                  <a:rPr lang="en-US" dirty="0" smtClean="0"/>
                  <a:t> </a:t>
                </a:r>
                <a:r>
                  <a:rPr lang="en-US" dirty="0" err="1" smtClean="0"/>
                  <a:t>ví</a:t>
                </a:r>
                <a:r>
                  <a:rPr lang="en-US" dirty="0" smtClean="0"/>
                  <a:t> </a:t>
                </a:r>
                <a:r>
                  <a:rPr lang="en-US" dirty="0" err="1" smtClean="0"/>
                  <a:t>dụ</a:t>
                </a:r>
                <a:r>
                  <a:rPr lang="en-US" dirty="0" smtClean="0"/>
                  <a:t> </a:t>
                </a:r>
                <a:r>
                  <a:rPr lang="en-US" dirty="0" err="1" smtClean="0"/>
                  <a:t>trên</a:t>
                </a:r>
                <a:r>
                  <a:rPr lang="en-US" dirty="0" smtClean="0"/>
                  <a:t> </a:t>
                </a:r>
                <a:r>
                  <a:rPr lang="en-US" dirty="0" err="1" smtClean="0"/>
                  <a:t>thì</a:t>
                </a:r>
                <a:r>
                  <a:rPr lang="en-US" dirty="0" smtClean="0"/>
                  <a:t> :</a:t>
                </a:r>
                <a:endParaRPr lang="en-US" dirty="0" smtClean="0"/>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&lt;</m:t>
                    </m:r>
                    <m:r>
                      <a:rPr lang="en-US" i="1">
                        <a:latin typeface="Cambria Math" panose="02040503050406030204" pitchFamily="18" charset="0"/>
                      </a:rPr>
                      <m:t>0</m:t>
                    </m:r>
                  </m:oMath>
                </a14:m>
                <a:r>
                  <a:rPr lang="en-US" dirty="0" smtClean="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&lt;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trái</a:t>
                </a:r>
                <a:r>
                  <a:rPr lang="en-US" dirty="0" smtClean="0"/>
                  <a:t> </a:t>
                </a:r>
                <a:r>
                  <a:rPr lang="en-US" dirty="0" err="1" smtClean="0"/>
                  <a:t>cực</a:t>
                </a:r>
                <a:r>
                  <a:rPr lang="en-US" dirty="0" smtClean="0"/>
                  <a:t> </a:t>
                </a:r>
                <a:r>
                  <a:rPr lang="en-US" dirty="0" err="1" smtClean="0"/>
                  <a:t>tiểu</a:t>
                </a:r>
                <a:r>
                  <a:rPr lang="en-US" dirty="0" smtClean="0"/>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&gt;</m:t>
                    </m:r>
                    <m:r>
                      <a:rPr lang="en-US" i="1">
                        <a:latin typeface="Cambria Math" panose="02040503050406030204" pitchFamily="18" charset="0"/>
                      </a:rPr>
                      <m:t>0</m:t>
                    </m:r>
                  </m:oMath>
                </a14:m>
                <a:r>
                  <a:rPr lang="en-US" dirty="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&gt;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phải</a:t>
                </a:r>
                <a:r>
                  <a:rPr lang="en-US" dirty="0" smtClean="0"/>
                  <a:t> </a:t>
                </a:r>
                <a:r>
                  <a:rPr lang="en-US" dirty="0" err="1" smtClean="0"/>
                  <a:t>cực</a:t>
                </a:r>
                <a:r>
                  <a:rPr lang="en-US" dirty="0" smtClean="0"/>
                  <a:t> </a:t>
                </a:r>
                <a:r>
                  <a:rPr lang="en-US" dirty="0" err="1" smtClean="0"/>
                  <a:t>tiểu</a:t>
                </a:r>
                <a:r>
                  <a:rPr lang="en-US" dirty="0" smtClean="0"/>
                  <a:t>)</a:t>
                </a:r>
              </a:p>
              <a:p>
                <a:endParaRPr lang="en-US" dirty="0" smtClean="0"/>
              </a:p>
              <a:p>
                <a:pPr marL="114300" indent="0">
                  <a:buNone/>
                </a:pPr>
                <a:endParaRPr lang="en-US" dirty="0"/>
              </a:p>
              <a:p>
                <a:pPr lvl="1"/>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728339" y="862187"/>
                <a:ext cx="4121958"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p:cNvPicPr>
            <a:picLocks noChangeAspect="1"/>
          </p:cNvPicPr>
          <p:nvPr/>
        </p:nvPicPr>
        <p:blipFill>
          <a:blip r:embed="rId3"/>
          <a:stretch>
            <a:fillRect/>
          </a:stretch>
        </p:blipFill>
        <p:spPr>
          <a:xfrm>
            <a:off x="5135217" y="1192350"/>
            <a:ext cx="3803375" cy="2327347"/>
          </a:xfrm>
          <a:prstGeom prst="rect">
            <a:avLst/>
          </a:prstGeom>
        </p:spPr>
      </p:pic>
    </p:spTree>
    <p:extLst>
      <p:ext uri="{BB962C8B-B14F-4D97-AF65-F5344CB8AC3E}">
        <p14:creationId xmlns:p14="http://schemas.microsoft.com/office/powerpoint/2010/main" val="243238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310896" y="676656"/>
                <a:ext cx="4976722" cy="3967800"/>
              </a:xfrm>
            </p:spPr>
            <p:txBody>
              <a:bodyPr/>
              <a:lstStyle/>
              <a:p>
                <a:r>
                  <a:rPr lang="en-US" dirty="0" smtClean="0"/>
                  <a:t>Gradient </a:t>
                </a:r>
                <a:r>
                  <a:rPr lang="en-US" dirty="0" err="1"/>
                  <a:t>tại</a:t>
                </a:r>
                <a:r>
                  <a:rPr lang="en-US" dirty="0"/>
                  <a:t> </a:t>
                </a:r>
                <a:r>
                  <a:rPr lang="en-US" dirty="0" err="1"/>
                  <a:t>một</a:t>
                </a:r>
                <a:r>
                  <a:rPr lang="en-US" dirty="0"/>
                  <a:t> </a:t>
                </a:r>
                <a:r>
                  <a:rPr lang="en-US" dirty="0" err="1"/>
                  <a:t>điểm</a:t>
                </a:r>
                <a:r>
                  <a:rPr lang="en-US" dirty="0"/>
                  <a:t> </a:t>
                </a:r>
                <a:r>
                  <a:rPr lang="en-US" dirty="0" err="1"/>
                  <a:t>là</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a:t>
                </a:r>
                <a:r>
                  <a:rPr lang="en-US" dirty="0" err="1"/>
                  <a:t>tại</a:t>
                </a:r>
                <a:r>
                  <a:rPr lang="en-US" dirty="0"/>
                  <a:t> </a:t>
                </a:r>
                <a:r>
                  <a:rPr lang="en-US" dirty="0" err="1"/>
                  <a:t>điểm</a:t>
                </a:r>
                <a:r>
                  <a:rPr lang="en-US" dirty="0"/>
                  <a:t> </a:t>
                </a:r>
                <a:r>
                  <a:rPr lang="en-US" dirty="0" err="1" smtClean="0"/>
                  <a:t>đó</a:t>
                </a:r>
                <a:endParaRPr lang="en-US" dirty="0" smtClean="0"/>
              </a:p>
              <a:p>
                <a:endParaRPr lang="en-US" dirty="0" smtClean="0"/>
              </a:p>
              <a:p>
                <a:r>
                  <a:rPr lang="en-US" dirty="0" err="1" smtClean="0"/>
                  <a:t>Cách</a:t>
                </a:r>
                <a:r>
                  <a:rPr lang="en-US" dirty="0" smtClean="0"/>
                  <a:t> </a:t>
                </a:r>
                <a:r>
                  <a:rPr lang="en-US" dirty="0" err="1" smtClean="0"/>
                  <a:t>tìm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theo</a:t>
                </a:r>
                <a:r>
                  <a:rPr lang="en-US" dirty="0" smtClean="0"/>
                  <a:t> gradient descent:</a:t>
                </a:r>
              </a:p>
              <a:p>
                <a:pPr lvl="1"/>
                <a:r>
                  <a:rPr lang="en-US" dirty="0" err="1" smtClean="0"/>
                  <a:t>Khởi</a:t>
                </a:r>
                <a:r>
                  <a:rPr lang="en-US" dirty="0" smtClean="0"/>
                  <a:t> </a:t>
                </a:r>
                <a:r>
                  <a:rPr lang="en-US" dirty="0" err="1" smtClean="0"/>
                  <a:t>tạo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smtClean="0"/>
                  <a:t> </a:t>
                </a:r>
                <a:r>
                  <a:rPr lang="en-US" dirty="0" err="1" smtClean="0"/>
                  <a:t>tại</a:t>
                </a:r>
                <a:r>
                  <a:rPr lang="en-US" dirty="0" smtClean="0"/>
                  <a:t> </a:t>
                </a:r>
                <a:r>
                  <a:rPr lang="en-US" dirty="0" err="1" smtClean="0"/>
                  <a:t>điểm</a:t>
                </a:r>
                <a:r>
                  <a:rPr lang="en-US" dirty="0" smtClean="0"/>
                  <a:t> </a:t>
                </a:r>
                <a:r>
                  <a:rPr lang="en-US" dirty="0" err="1" smtClean="0"/>
                  <a:t>bất</a:t>
                </a:r>
                <a:r>
                  <a:rPr lang="en-US" dirty="0" smtClean="0"/>
                  <a:t> </a:t>
                </a:r>
                <a:r>
                  <a:rPr lang="en-US" dirty="0" err="1" smtClean="0"/>
                  <a:t>kỳ</a:t>
                </a:r>
                <a:endParaRPr lang="en-US" dirty="0" smtClean="0"/>
              </a:p>
              <a:p>
                <a:pPr lvl="1"/>
                <a:r>
                  <a:rPr lang="en-US" dirty="0" err="1" smtClean="0"/>
                  <a:t>Tính</a:t>
                </a:r>
                <a:r>
                  <a:rPr lang="en-US" dirty="0" smtClean="0"/>
                  <a:t> gradient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d>
                  </m:oMath>
                </a14:m>
                <a:r>
                  <a:rPr lang="en-US" dirty="0" smtClean="0"/>
                  <a:t>=</a:t>
                </a:r>
                <a14:m>
                  <m:oMath xmlns:m="http://schemas.openxmlformats.org/officeDocument/2006/math">
                    <m:r>
                      <m:rPr>
                        <m:sty m:val="p"/>
                      </m:rPr>
                      <a:rPr lang="en-US" dirty="0">
                        <a:latin typeface="Cambria Math" panose="02040503050406030204" pitchFamily="18" charset="0"/>
                      </a:rPr>
                      <m:t>J</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oMath>
                </a14:m>
                <a:r>
                  <a:rPr lang="en-US" dirty="0" smtClean="0"/>
                  <a:t>) </a:t>
                </a:r>
                <a:endParaRPr lang="en-US" dirty="0" smtClean="0"/>
              </a:p>
              <a:p>
                <a:pPr lvl="1"/>
                <a:r>
                  <a:rPr lang="en-US" dirty="0" err="1" smtClean="0"/>
                  <a:t>Dịch</a:t>
                </a:r>
                <a:r>
                  <a:rPr lang="en-US" dirty="0" smtClean="0"/>
                  <a:t> </a:t>
                </a:r>
                <a:r>
                  <a:rPr lang="en-US" dirty="0" err="1" smtClean="0"/>
                  <a:t>chuyển</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oMath>
                </a14:m>
                <a:r>
                  <a:rPr lang="en-US" dirty="0" smtClean="0"/>
                  <a:t> </a:t>
                </a:r>
                <a:r>
                  <a:rPr lang="en-US" dirty="0" err="1" smtClean="0"/>
                  <a:t>một</a:t>
                </a:r>
                <a:r>
                  <a:rPr lang="en-US" dirty="0" smtClean="0"/>
                  <a:t> </a:t>
                </a:r>
                <a:r>
                  <a:rPr lang="en-US" dirty="0" err="1" smtClean="0"/>
                  <a:t>lượng</a:t>
                </a:r>
                <a:r>
                  <a:rPr lang="en-US" dirty="0" smtClean="0"/>
                  <a:t> </a:t>
                </a:r>
                <a:r>
                  <a:rPr lang="en-US" dirty="0" err="1" smtClean="0"/>
                  <a:t>ngược</a:t>
                </a:r>
                <a:r>
                  <a:rPr lang="en-US" dirty="0" smtClean="0"/>
                  <a:t> </a:t>
                </a:r>
                <a:r>
                  <a:rPr lang="en-US" dirty="0" err="1" smtClean="0"/>
                  <a:t>dấu</a:t>
                </a:r>
                <a:r>
                  <a:rPr lang="en-US" dirty="0" smtClean="0"/>
                  <a:t> </a:t>
                </a:r>
                <a:r>
                  <a:rPr lang="en-US" dirty="0" err="1" smtClean="0"/>
                  <a:t>với</a:t>
                </a:r>
                <a:r>
                  <a:rPr lang="en-US" dirty="0" smtClean="0"/>
                  <a:t> gradient: </a:t>
                </a:r>
                <a:endParaRPr lang="en-US" i="1" dirty="0" smtClean="0">
                  <a:latin typeface="Cambria Math" panose="02040503050406030204" pitchFamily="18" charset="0"/>
                </a:endParaRPr>
              </a:p>
              <a:p>
                <a:pPr marL="584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e>
                      </m:d>
                    </m:oMath>
                  </m:oMathPara>
                </a14:m>
                <a:endParaRPr lang="en-US" dirty="0" smtClean="0"/>
              </a:p>
              <a:p>
                <a:pPr marL="584200" lvl="1" indent="0">
                  <a:buNone/>
                </a:pPr>
                <a:r>
                  <a:rPr lang="en-US" dirty="0" err="1" smtClean="0">
                    <a:ea typeface="Cambria Math" panose="02040503050406030204" pitchFamily="18" charset="0"/>
                  </a:rPr>
                  <a:t>Với</a:t>
                </a:r>
                <a:r>
                  <a:rPr lang="en-US" dirty="0" smtClean="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oMath>
                </a14:m>
                <a:r>
                  <a:rPr lang="en-US" dirty="0" smtClean="0"/>
                  <a:t> </a:t>
                </a:r>
                <a:r>
                  <a:rPr lang="en-US" dirty="0" err="1" smtClean="0"/>
                  <a:t>là</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p>
              <a:p>
                <a:pPr lvl="1"/>
                <a:r>
                  <a:rPr lang="en-US" dirty="0" err="1" smtClean="0"/>
                  <a:t>Lập</a:t>
                </a:r>
                <a:r>
                  <a:rPr lang="en-US" dirty="0" smtClean="0"/>
                  <a:t> </a:t>
                </a:r>
                <a:r>
                  <a:rPr lang="en-US" dirty="0" err="1" smtClean="0"/>
                  <a:t>lại</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cho</a:t>
                </a:r>
                <a:r>
                  <a:rPr lang="en-US" dirty="0" smtClean="0"/>
                  <a:t> </a:t>
                </a:r>
                <a:r>
                  <a:rPr lang="en-US" dirty="0" err="1" smtClean="0"/>
                  <a:t>đến</a:t>
                </a:r>
                <a:r>
                  <a:rPr lang="en-US" dirty="0" smtClean="0"/>
                  <a:t> </a:t>
                </a:r>
                <a:r>
                  <a:rPr lang="en-US" dirty="0" err="1" smtClean="0"/>
                  <a:t>khi</a:t>
                </a:r>
                <a:r>
                  <a:rPr lang="en-US" dirty="0" smtClean="0"/>
                  <a:t> x </a:t>
                </a:r>
                <a:r>
                  <a:rPr lang="en-US" dirty="0" err="1" smtClean="0"/>
                  <a:t>hội</a:t>
                </a:r>
                <a:r>
                  <a:rPr lang="en-US" dirty="0" smtClean="0"/>
                  <a:t> </a:t>
                </a:r>
                <a:r>
                  <a:rPr lang="en-US" dirty="0" err="1" smtClean="0"/>
                  <a:t>tụ</a:t>
                </a:r>
                <a:endParaRPr lang="en-US" dirty="0" smtClean="0"/>
              </a:p>
              <a:p>
                <a:endParaRPr lang="en-US" dirty="0"/>
              </a:p>
              <a:p>
                <a:endParaRPr lang="en-US" dirty="0"/>
              </a:p>
              <a:p>
                <a:endParaRPr lang="en-US" dirty="0"/>
              </a:p>
              <a:p>
                <a:pPr lvl="1"/>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976722" cy="3967800"/>
              </a:xfrm>
              <a:blipFill>
                <a:blip r:embed="rId2"/>
                <a:stretch>
                  <a:fillRect r="-858"/>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617" y="841512"/>
            <a:ext cx="3822520" cy="2996496"/>
          </a:xfrm>
          <a:prstGeom prst="rect">
            <a:avLst/>
          </a:prstGeom>
        </p:spPr>
      </p:pic>
    </p:spTree>
    <p:extLst>
      <p:ext uri="{BB962C8B-B14F-4D97-AF65-F5344CB8AC3E}">
        <p14:creationId xmlns:p14="http://schemas.microsoft.com/office/powerpoint/2010/main" val="2104819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Cách giải quyết với gradient descent</a:t>
            </a:r>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878650" y="997482"/>
                <a:ext cx="7688880" cy="2985048"/>
              </a:xfrm>
              <a:prstGeom prst="rect">
                <a:avLst/>
              </a:prstGeom>
              <a:noFill/>
            </p:spPr>
            <p:txBody>
              <a:bodyPr wrap="square" rtlCol="0">
                <a:spAutoFit/>
              </a:bodyPr>
              <a:lstStyle/>
              <a:p>
                <a:r>
                  <a:rPr lang="en-US" dirty="0" smtClean="0"/>
                  <a:t>Bước 1: </a:t>
                </a:r>
                <a:r>
                  <a:rPr lang="vi-VN" dirty="0" err="1"/>
                  <a:t>X</a:t>
                </a:r>
                <a:r>
                  <a:rPr lang="en-US" dirty="0" err="1" smtClean="0"/>
                  <a:t>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vi-VN" dirty="0" smtClean="0"/>
                  <a:t> (ràng buộc giữa đầu ra</a:t>
                </a:r>
                <a:r>
                  <a:rPr lang="en-US" dirty="0" smtClean="0"/>
                  <a:t> </a:t>
                </a:r>
                <a:r>
                  <a:rPr lang="en-US" dirty="0" err="1" smtClean="0"/>
                  <a:t>tính</a:t>
                </a:r>
                <a:r>
                  <a:rPr lang="en-US" dirty="0" smtClean="0"/>
                  <a:t> </a:t>
                </a:r>
                <a:r>
                  <a:rPr lang="en-US" dirty="0" err="1" smtClean="0"/>
                  <a:t>toán</a:t>
                </a:r>
                <a:r>
                  <a:rPr lang="vi-VN" dirty="0" smtClean="0"/>
                  <a:t> và </a:t>
                </a:r>
                <a:r>
                  <a:rPr lang="en-US" dirty="0" err="1" smtClean="0"/>
                  <a:t>đầu</a:t>
                </a:r>
                <a:r>
                  <a:rPr lang="en-US" dirty="0" smtClean="0"/>
                  <a:t> </a:t>
                </a:r>
                <a:r>
                  <a:rPr lang="en-US" dirty="0" err="1" smtClean="0"/>
                  <a:t>ra</a:t>
                </a:r>
                <a:r>
                  <a:rPr lang="en-US" dirty="0" smtClean="0"/>
                  <a:t> </a:t>
                </a:r>
                <a:r>
                  <a:rPr lang="vi-VN" dirty="0" smtClean="0"/>
                  <a:t>thật (groundtruth))</a:t>
                </a:r>
                <a:endParaRPr lang="en-US" dirty="0"/>
              </a:p>
              <a:p>
                <a:endParaRPr lang="vi-VN" dirty="0" smtClean="0"/>
              </a:p>
              <a:p>
                <a:r>
                  <a:rPr lang="vi-VN" dirty="0" smtClean="0"/>
                  <a:t>Bước 2: Khởi động mô hình bằng cách chọn ngẫu </a:t>
                </a:r>
                <a:r>
                  <a:rPr lang="vi-VN" dirty="0" smtClean="0"/>
                  <a:t>nhiên</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0</m:t>
                        </m:r>
                      </m:sub>
                    </m:sSub>
                  </m:oMath>
                </a14:m>
                <a:endParaRPr lang="vi-VN" dirty="0" smtClean="0"/>
              </a:p>
              <a:p>
                <a:endParaRPr lang="en-US" dirty="0"/>
              </a:p>
              <a:p>
                <a:r>
                  <a:rPr lang="en-US" dirty="0" err="1" smtClean="0"/>
                  <a:t>Bước</a:t>
                </a:r>
                <a:r>
                  <a:rPr lang="en-US" dirty="0" smtClean="0"/>
                  <a:t> </a:t>
                </a:r>
                <a:r>
                  <a:rPr lang="vi-VN" dirty="0" smtClean="0"/>
                  <a:t>3</a:t>
                </a:r>
                <a:r>
                  <a:rPr lang="en-US" dirty="0" smtClean="0"/>
                  <a:t>: </a:t>
                </a:r>
                <a:r>
                  <a:rPr lang="vi-VN" dirty="0" smtClean="0"/>
                  <a:t>Tính toán đầu ra bằng w, b hiện tại</a:t>
                </a:r>
              </a:p>
              <a:p>
                <a:endParaRPr lang="vi-VN" dirty="0"/>
              </a:p>
              <a:p>
                <a:r>
                  <a:rPr lang="vi-VN" dirty="0" smtClean="0"/>
                  <a:t>Bước 4: Tính toán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vi-VN" dirty="0" smtClean="0"/>
                  <a:t>giữ</a:t>
                </a:r>
                <a:r>
                  <a:rPr lang="en-US" dirty="0" smtClean="0"/>
                  <a:t>a</a:t>
                </a:r>
                <a:r>
                  <a:rPr lang="vi-VN" dirty="0" smtClean="0"/>
                  <a:t> đầu ra hiện tại và </a:t>
                </a:r>
                <a:r>
                  <a:rPr lang="en-US" dirty="0" err="1" smtClean="0"/>
                  <a:t>đầu</a:t>
                </a:r>
                <a:r>
                  <a:rPr lang="en-US" dirty="0" smtClean="0"/>
                  <a:t> </a:t>
                </a:r>
                <a:r>
                  <a:rPr lang="en-US" dirty="0" err="1" smtClean="0"/>
                  <a:t>ra</a:t>
                </a:r>
                <a:r>
                  <a:rPr lang="en-US" dirty="0" smtClean="0"/>
                  <a:t> </a:t>
                </a:r>
                <a:r>
                  <a:rPr lang="vi-VN" dirty="0" smtClean="0"/>
                  <a:t>thật</a:t>
                </a:r>
              </a:p>
              <a:p>
                <a:endParaRPr lang="vi-VN" dirty="0"/>
              </a:p>
              <a:p>
                <a:r>
                  <a:rPr lang="vi-VN" dirty="0" smtClean="0"/>
                  <a:t>Bước 5: Sử dụng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vi-VN" dirty="0" smtClean="0"/>
                  <a:t>để cập nhật w,b </a:t>
                </a:r>
                <a:r>
                  <a:rPr lang="en-US" dirty="0" err="1" smtClean="0"/>
                  <a:t>theo</a:t>
                </a:r>
                <a:r>
                  <a:rPr lang="en-US" dirty="0" smtClean="0"/>
                  <a:t> </a:t>
                </a:r>
                <a:r>
                  <a:rPr lang="en-US" dirty="0" err="1" smtClean="0"/>
                  <a:t>công</a:t>
                </a:r>
                <a:r>
                  <a:rPr lang="en-US" dirty="0" smtClean="0"/>
                  <a:t> </a:t>
                </a:r>
                <a:r>
                  <a:rPr lang="en-US" dirty="0" err="1" smtClean="0"/>
                  <a:t>thức</a:t>
                </a:r>
                <a:endParaRPr lang="en-US" dirty="0" smtClean="0"/>
              </a:p>
              <a:p>
                <a:pPr/>
                <a14:m>
                  <m:oMathPara xmlns:m="http://schemas.openxmlformats.org/officeDocument/2006/math">
                    <m:oMathParaPr>
                      <m:jc m:val="centerGroup"/>
                    </m:oMathParaPr>
                    <m:oMath xmlns:m="http://schemas.openxmlformats.org/officeDocument/2006/math">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ea typeface="Cambria Math" panose="02040503050406030204" pitchFamily="18" charset="0"/>
                        </a:rPr>
                        <m:t>←</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𝑤</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𝑏</m:t>
                          </m:r>
                        </m:e>
                      </m:d>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𝜂</m:t>
                          </m:r>
                        </m:num>
                        <m:den>
                          <m:r>
                            <a:rPr lang="en-US" i="1">
                              <a:solidFill>
                                <a:schemeClr val="tx1"/>
                              </a:solidFill>
                              <a:latin typeface="Cambria Math" panose="02040503050406030204" pitchFamily="18" charset="0"/>
                              <a:ea typeface="Cambria Math" panose="02040503050406030204" pitchFamily="18" charset="0"/>
                            </a:rPr>
                            <m:t>𝑛</m:t>
                          </m:r>
                        </m:den>
                      </m:f>
                      <m:nary>
                        <m:naryPr>
                          <m:chr m:val="∑"/>
                          <m:supHide m:val="on"/>
                          <m:ctrlPr>
                            <a:rPr lang="en-US" i="1">
                              <a:solidFill>
                                <a:schemeClr val="tx1"/>
                              </a:solidFill>
                              <a:latin typeface="Cambria Math" panose="02040503050406030204" pitchFamily="18" charset="0"/>
                              <a:ea typeface="Cambria Math" panose="02040503050406030204" pitchFamily="18" charset="0"/>
                            </a:rPr>
                          </m:ctrlPr>
                        </m:naryPr>
                        <m:sub>
                          <m:r>
                            <m:rPr>
                              <m:brk m:alnAt="7"/>
                            </m:rPr>
                            <a:rPr lang="en-US" i="1">
                              <a:solidFill>
                                <a:schemeClr val="tx1"/>
                              </a:solidFill>
                              <a:latin typeface="Cambria Math" panose="02040503050406030204" pitchFamily="18" charset="0"/>
                              <a:ea typeface="Cambria Math" panose="02040503050406030204" pitchFamily="18" charset="0"/>
                            </a:rPr>
                            <m:t>𝑖</m:t>
                          </m:r>
                          <m:r>
                            <a:rPr lang="en-US" i="1">
                              <a:solidFill>
                                <a:schemeClr val="tx1"/>
                              </a:solidFill>
                              <a:latin typeface="Cambria Math" panose="02040503050406030204" pitchFamily="18" charset="0"/>
                              <a:ea typeface="Cambria Math" panose="02040503050406030204" pitchFamily="18" charset="0"/>
                            </a:rPr>
                            <m:t>𝜖</m:t>
                          </m:r>
                          <m:r>
                            <a:rPr lang="en-US" i="1">
                              <a:solidFill>
                                <a:schemeClr val="tx1"/>
                              </a:solidFill>
                              <a:latin typeface="Cambria Math" panose="02040503050406030204" pitchFamily="18" charset="0"/>
                              <a:ea typeface="Cambria Math" panose="02040503050406030204" pitchFamily="18" charset="0"/>
                            </a:rPr>
                            <m:t>𝑁</m:t>
                          </m:r>
                        </m:sub>
                        <m:sup/>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𝑤</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𝑏</m:t>
                                  </m:r>
                                </m:e>
                              </m:d>
                            </m:sub>
                          </m:sSub>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𝑙</m:t>
                              </m:r>
                            </m:e>
                            <m:sup>
                              <m:r>
                                <a:rPr lang="en-US" i="1">
                                  <a:solidFill>
                                    <a:schemeClr val="tx1"/>
                                  </a:solidFill>
                                  <a:latin typeface="Cambria Math" panose="02040503050406030204" pitchFamily="18" charset="0"/>
                                  <a:ea typeface="Cambria Math" panose="02040503050406030204" pitchFamily="18" charset="0"/>
                                </a:rPr>
                                <m:t>𝑖</m:t>
                              </m:r>
                            </m:sup>
                          </m:sSup>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𝑤</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𝑏</m:t>
                              </m:r>
                            </m:e>
                          </m:d>
                        </m:e>
                      </m:nary>
                    </m:oMath>
                  </m:oMathPara>
                </a14:m>
                <a:endParaRPr lang="vi-VN" dirty="0" smtClean="0"/>
              </a:p>
              <a:p>
                <a:endParaRPr lang="vi-VN" dirty="0"/>
              </a:p>
              <a:p>
                <a:r>
                  <a:rPr lang="vi-VN" dirty="0" smtClean="0"/>
                  <a:t>Quay lại bước </a:t>
                </a:r>
                <a:r>
                  <a:rPr lang="en-US" dirty="0" smtClean="0"/>
                  <a:t>3</a:t>
                </a:r>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878650" y="997482"/>
                <a:ext cx="7688880" cy="2985048"/>
              </a:xfrm>
              <a:prstGeom prst="rect">
                <a:avLst/>
              </a:prstGeom>
              <a:blipFill>
                <a:blip r:embed="rId2"/>
                <a:stretch>
                  <a:fillRect l="-238" t="-409" b="-19427"/>
                </a:stretch>
              </a:blipFill>
            </p:spPr>
            <p:txBody>
              <a:bodyPr/>
              <a:lstStyle/>
              <a:p>
                <a:r>
                  <a:rPr lang="en-US">
                    <a:noFill/>
                  </a:rPr>
                  <a:t> </a:t>
                </a:r>
              </a:p>
            </p:txBody>
          </p:sp>
        </mc:Fallback>
      </mc:AlternateContent>
    </p:spTree>
    <p:extLst>
      <p:ext uri="{BB962C8B-B14F-4D97-AF65-F5344CB8AC3E}">
        <p14:creationId xmlns:p14="http://schemas.microsoft.com/office/powerpoint/2010/main" val="1816055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 hàm mất mát phổ biến cho bài toán dự đoán</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1123198" y="1114440"/>
                <a:ext cx="3983783" cy="3151568"/>
              </a:xfrm>
              <a:prstGeom prst="rect">
                <a:avLst/>
              </a:prstGeom>
              <a:noFill/>
            </p:spPr>
            <p:txBody>
              <a:bodyPr wrap="none" rtlCol="0">
                <a:spAutoFit/>
              </a:bodyPr>
              <a:lstStyle/>
              <a:p>
                <a:r>
                  <a:rPr lang="vi-VN" dirty="0" smtClean="0"/>
                  <a:t>Hàm bậc hai: (Mean square error MSE, L2 loss)</a:t>
                </a:r>
              </a:p>
              <a:p>
                <a:pPr marL="285750" indent="-285750">
                  <a:buFont typeface="Arial" panose="020B0604020202020204" pitchFamily="34" charset="0"/>
                  <a:buChar char="•"/>
                </a:pPr>
                <a:r>
                  <a:rPr lang="vi-VN" dirty="0" smtClean="0"/>
                  <a:t>Tại điểm dữ liệu i:</a:t>
                </a:r>
                <a:endParaRPr lang="vi-VN"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𝑙</m:t>
                          </m:r>
                        </m:e>
                        <m:sup>
                          <m:d>
                            <m:dPr>
                              <m:ctrlPr>
                                <a:rPr lang="vi-VN" i="1">
                                  <a:latin typeface="Cambria Math" panose="02040503050406030204" pitchFamily="18" charset="0"/>
                                </a:rPr>
                              </m:ctrlPr>
                            </m:dPr>
                            <m:e>
                              <m:r>
                                <a:rPr lang="vi-VN" i="1">
                                  <a:latin typeface="Cambria Math" panose="02040503050406030204" pitchFamily="18" charset="0"/>
                                </a:rPr>
                                <m:t>𝑖</m:t>
                              </m:r>
                            </m:e>
                          </m:d>
                        </m:sup>
                      </m:sSup>
                      <m:d>
                        <m:dPr>
                          <m:ctrlPr>
                            <a:rPr lang="vi-VN" i="1">
                              <a:latin typeface="Cambria Math" panose="02040503050406030204" pitchFamily="18" charset="0"/>
                            </a:rPr>
                          </m:ctrlPr>
                        </m:dPr>
                        <m:e>
                          <m:r>
                            <a:rPr lang="vi-VN" i="1">
                              <a:latin typeface="Cambria Math" panose="02040503050406030204" pitchFamily="18" charset="0"/>
                            </a:rPr>
                            <m:t>𝑤</m:t>
                          </m:r>
                          <m:r>
                            <a:rPr lang="vi-VN" i="1">
                              <a:latin typeface="Cambria Math" panose="02040503050406030204" pitchFamily="18" charset="0"/>
                            </a:rPr>
                            <m:t>,</m:t>
                          </m:r>
                          <m:r>
                            <a:rPr lang="vi-VN" i="1">
                              <a:latin typeface="Cambria Math" panose="02040503050406030204" pitchFamily="18" charset="0"/>
                            </a:rPr>
                            <m:t>𝑏</m:t>
                          </m:r>
                        </m:e>
                      </m:d>
                      <m:r>
                        <a:rPr lang="vi-VN" i="1">
                          <a:latin typeface="Cambria Math" panose="02040503050406030204" pitchFamily="18" charset="0"/>
                        </a:rPr>
                        <m:t>=</m:t>
                      </m:r>
                      <m:sSup>
                        <m:sSupPr>
                          <m:ctrlPr>
                            <a:rPr lang="vi-VN" i="1">
                              <a:latin typeface="Cambria Math" panose="02040503050406030204" pitchFamily="18" charset="0"/>
                            </a:rPr>
                          </m:ctrlPr>
                        </m:sSupPr>
                        <m:e>
                          <m:d>
                            <m:dPr>
                              <m:ctrlPr>
                                <a:rPr lang="vi-VN" i="1">
                                  <a:latin typeface="Cambria Math" panose="02040503050406030204" pitchFamily="18" charset="0"/>
                                </a:rPr>
                              </m:ctrlPr>
                            </m:dPr>
                            <m:e>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sup>
                          <m:r>
                            <a:rPr lang="vi-VN" i="1">
                              <a:latin typeface="Cambria Math" panose="02040503050406030204" pitchFamily="18" charset="0"/>
                            </a:rPr>
                            <m:t>2</m:t>
                          </m:r>
                        </m:sup>
                      </m:sSup>
                    </m:oMath>
                  </m:oMathPara>
                </a14:m>
                <a:endParaRPr lang="vi-VN" dirty="0" smtClean="0"/>
              </a:p>
              <a:p>
                <a:pPr marL="285750" indent="-285750">
                  <a:buFont typeface="Arial" panose="020B0604020202020204" pitchFamily="34" charset="0"/>
                  <a:buChar char="•"/>
                </a:pPr>
                <a:r>
                  <a:rPr lang="vi-VN" dirty="0" smtClean="0"/>
                  <a:t>Trung bình giá trị mất mát:</a:t>
                </a:r>
              </a:p>
              <a:p>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𝑀𝑆𝐸</m:t>
                      </m:r>
                      <m:r>
                        <a:rPr lang="vi-VN" b="0" i="1" smtClean="0">
                          <a:latin typeface="Cambria Math" panose="02040503050406030204" pitchFamily="18" charset="0"/>
                        </a:rPr>
                        <m:t>=</m:t>
                      </m:r>
                      <m:f>
                        <m:fPr>
                          <m:ctrlPr>
                            <a:rPr lang="vi-VN" b="0" i="1" smtClean="0">
                              <a:latin typeface="Cambria Math" panose="02040503050406030204" pitchFamily="18" charset="0"/>
                            </a:rPr>
                          </m:ctrlPr>
                        </m:fPr>
                        <m:num>
                          <m:nary>
                            <m:naryPr>
                              <m:chr m:val="∑"/>
                              <m:limLoc m:val="subSup"/>
                              <m:ctrlPr>
                                <a:rPr lang="vi-VN" b="0" i="1" smtClean="0">
                                  <a:latin typeface="Cambria Math" panose="02040503050406030204" pitchFamily="18" charset="0"/>
                                </a:rPr>
                              </m:ctrlPr>
                            </m:naryPr>
                            <m:sub>
                              <m:r>
                                <m:rPr>
                                  <m:brk m:alnAt="25"/>
                                </m:rPr>
                                <a:rPr lang="vi-VN" b="0" i="1" smtClean="0">
                                  <a:latin typeface="Cambria Math" panose="02040503050406030204" pitchFamily="18" charset="0"/>
                                </a:rPr>
                                <m:t>𝑖</m:t>
                              </m:r>
                              <m:r>
                                <a:rPr lang="vi-VN" b="0" i="1" smtClean="0">
                                  <a:latin typeface="Cambria Math" panose="02040503050406030204" pitchFamily="18" charset="0"/>
                                </a:rPr>
                                <m:t>=1</m:t>
                              </m:r>
                            </m:sub>
                            <m:sup>
                              <m:r>
                                <a:rPr lang="vi-VN" b="0" i="1" smtClean="0">
                                  <a:latin typeface="Cambria Math" panose="02040503050406030204" pitchFamily="18" charset="0"/>
                                </a:rPr>
                                <m:t>𝑛</m:t>
                              </m:r>
                            </m:sup>
                            <m:e>
                              <m:sSup>
                                <m:sSupPr>
                                  <m:ctrlPr>
                                    <a:rPr lang="vi-VN" b="0" i="1" smtClean="0">
                                      <a:latin typeface="Cambria Math" panose="02040503050406030204" pitchFamily="18" charset="0"/>
                                    </a:rPr>
                                  </m:ctrlPr>
                                </m:sSupPr>
                                <m:e>
                                  <m:r>
                                    <a:rPr lang="vi-VN" b="0" i="1" smtClean="0">
                                      <a:latin typeface="Cambria Math" panose="02040503050406030204" pitchFamily="18" charset="0"/>
                                    </a:rPr>
                                    <m:t>(</m:t>
                                  </m:r>
                                  <m:sSubSup>
                                    <m:sSubSupPr>
                                      <m:ctrlPr>
                                        <a:rPr lang="vi-VN" b="0" i="1" smtClean="0">
                                          <a:latin typeface="Cambria Math" panose="02040503050406030204" pitchFamily="18" charset="0"/>
                                        </a:rPr>
                                      </m:ctrlPr>
                                    </m:sSubSupPr>
                                    <m:e>
                                      <m:r>
                                        <a:rPr lang="vi-VN" b="0" i="1" smtClean="0">
                                          <a:latin typeface="Cambria Math" panose="02040503050406030204" pitchFamily="18" charset="0"/>
                                        </a:rPr>
                                        <m:t>𝑦</m:t>
                                      </m:r>
                                    </m:e>
                                    <m:sub>
                                      <m:r>
                                        <a:rPr lang="vi-VN" b="0" i="1" smtClean="0">
                                          <a:latin typeface="Cambria Math" panose="02040503050406030204" pitchFamily="18" charset="0"/>
                                        </a:rPr>
                                        <m:t>𝑖</m:t>
                                      </m:r>
                                    </m:sub>
                                    <m:sup/>
                                  </m:sSubSup>
                                  <m:r>
                                    <a:rPr lang="vi-VN" b="0" i="1" smtClean="0">
                                      <a:latin typeface="Cambria Math" panose="02040503050406030204" pitchFamily="18" charset="0"/>
                                    </a:rPr>
                                    <m:t>−</m:t>
                                  </m:r>
                                  <m:sSubSup>
                                    <m:sSubSupPr>
                                      <m:ctrlPr>
                                        <a:rPr lang="vi-VN" b="0" i="1" smtClean="0">
                                          <a:latin typeface="Cambria Math" panose="02040503050406030204" pitchFamily="18" charset="0"/>
                                        </a:rPr>
                                      </m:ctrlPr>
                                    </m:sSubSupPr>
                                    <m:e>
                                      <m:acc>
                                        <m:accPr>
                                          <m:chr m:val="̂"/>
                                          <m:ctrlPr>
                                            <a:rPr lang="vi-VN" b="0" i="1" smtClean="0">
                                              <a:latin typeface="Cambria Math" panose="02040503050406030204" pitchFamily="18" charset="0"/>
                                            </a:rPr>
                                          </m:ctrlPr>
                                        </m:accPr>
                                        <m:e>
                                          <m:r>
                                            <a:rPr lang="vi-VN" b="0" i="1" smtClean="0">
                                              <a:latin typeface="Cambria Math" panose="02040503050406030204" pitchFamily="18" charset="0"/>
                                            </a:rPr>
                                            <m:t>𝑦</m:t>
                                          </m:r>
                                        </m:e>
                                      </m:acc>
                                    </m:e>
                                    <m:sub>
                                      <m:r>
                                        <a:rPr lang="vi-VN" b="0" i="1" smtClean="0">
                                          <a:latin typeface="Cambria Math" panose="02040503050406030204" pitchFamily="18" charset="0"/>
                                        </a:rPr>
                                        <m:t>𝑖</m:t>
                                      </m:r>
                                    </m:sub>
                                    <m:sup/>
                                  </m:sSubSup>
                                  <m:r>
                                    <a:rPr lang="vi-VN" b="0" i="1" smtClean="0">
                                      <a:latin typeface="Cambria Math" panose="02040503050406030204" pitchFamily="18" charset="0"/>
                                    </a:rPr>
                                    <m:t>)</m:t>
                                  </m:r>
                                </m:e>
                                <m:sup>
                                  <m:r>
                                    <a:rPr lang="vi-VN" b="0" i="1" smtClean="0">
                                      <a:latin typeface="Cambria Math" panose="02040503050406030204" pitchFamily="18" charset="0"/>
                                    </a:rPr>
                                    <m:t>2</m:t>
                                  </m:r>
                                </m:sup>
                              </m:sSup>
                            </m:e>
                          </m:nary>
                        </m:num>
                        <m:den>
                          <m:r>
                            <a:rPr lang="vi-VN" b="0" i="1" smtClean="0">
                              <a:latin typeface="Cambria Math" panose="02040503050406030204" pitchFamily="18" charset="0"/>
                            </a:rPr>
                            <m:t>𝑛</m:t>
                          </m:r>
                        </m:den>
                      </m:f>
                    </m:oMath>
                  </m:oMathPara>
                </a14:m>
                <a:endParaRPr lang="vi-VN" dirty="0" smtClean="0"/>
              </a:p>
              <a:p>
                <a:endParaRPr lang="vi-VN" dirty="0"/>
              </a:p>
              <a:p>
                <a:r>
                  <a:rPr lang="vi-VN" dirty="0"/>
                  <a:t>Hàm bậc 1 – Mean Absolute Error, L1 loss </a:t>
                </a:r>
                <a:r>
                  <a:rPr lang="vi-VN" dirty="0" smtClean="0"/>
                  <a:t>:</a:t>
                </a:r>
              </a:p>
              <a:p>
                <a:pPr marL="285750" indent="-285750">
                  <a:buFont typeface="Arial" panose="020B0604020202020204" pitchFamily="34" charset="0"/>
                  <a:buChar char="•"/>
                </a:pPr>
                <a:r>
                  <a:rPr lang="vi-VN" dirty="0"/>
                  <a:t>Tại điểm dữ liệu i:</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𝑙</m:t>
                          </m:r>
                        </m:e>
                        <m:sup>
                          <m:d>
                            <m:dPr>
                              <m:ctrlPr>
                                <a:rPr lang="vi-VN" i="1">
                                  <a:latin typeface="Cambria Math" panose="02040503050406030204" pitchFamily="18" charset="0"/>
                                </a:rPr>
                              </m:ctrlPr>
                            </m:dPr>
                            <m:e>
                              <m:r>
                                <a:rPr lang="vi-VN" i="1">
                                  <a:latin typeface="Cambria Math" panose="02040503050406030204" pitchFamily="18" charset="0"/>
                                </a:rPr>
                                <m:t>𝑖</m:t>
                              </m:r>
                            </m:e>
                          </m:d>
                        </m:sup>
                      </m:sSup>
                      <m:d>
                        <m:dPr>
                          <m:ctrlPr>
                            <a:rPr lang="vi-VN" i="1">
                              <a:latin typeface="Cambria Math" panose="02040503050406030204" pitchFamily="18" charset="0"/>
                            </a:rPr>
                          </m:ctrlPr>
                        </m:dPr>
                        <m:e>
                          <m:r>
                            <a:rPr lang="vi-VN" i="1">
                              <a:latin typeface="Cambria Math" panose="02040503050406030204" pitchFamily="18" charset="0"/>
                            </a:rPr>
                            <m:t>𝑤</m:t>
                          </m:r>
                          <m:r>
                            <a:rPr lang="vi-VN" i="1">
                              <a:latin typeface="Cambria Math" panose="02040503050406030204" pitchFamily="18" charset="0"/>
                            </a:rPr>
                            <m:t>,</m:t>
                          </m:r>
                          <m:r>
                            <a:rPr lang="vi-VN" i="1">
                              <a:latin typeface="Cambria Math" panose="02040503050406030204" pitchFamily="18" charset="0"/>
                            </a:rPr>
                            <m:t>𝑏</m:t>
                          </m:r>
                        </m:e>
                      </m:d>
                      <m:r>
                        <a:rPr lang="vi-VN" i="1">
                          <a:latin typeface="Cambria Math" panose="02040503050406030204" pitchFamily="18" charset="0"/>
                        </a:rPr>
                        <m:t>=</m:t>
                      </m:r>
                      <m:sSup>
                        <m:sSupPr>
                          <m:ctrlPr>
                            <a:rPr lang="vi-VN" i="1">
                              <a:latin typeface="Cambria Math" panose="02040503050406030204" pitchFamily="18" charset="0"/>
                            </a:rPr>
                          </m:ctrlPr>
                        </m:sSupPr>
                        <m:e>
                          <m:d>
                            <m:dPr>
                              <m:begChr m:val="|"/>
                              <m:endChr m:val="|"/>
                              <m:ctrlPr>
                                <a:rPr lang="vi-VN" i="1" smtClean="0">
                                  <a:latin typeface="Cambria Math" panose="02040503050406030204" pitchFamily="18" charset="0"/>
                                </a:rPr>
                              </m:ctrlPr>
                            </m:dPr>
                            <m:e>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sup/>
                      </m:sSup>
                    </m:oMath>
                  </m:oMathPara>
                </a14:m>
                <a:endParaRPr lang="vi-VN" dirty="0"/>
              </a:p>
              <a:p>
                <a:pPr marL="285750" indent="-285750">
                  <a:buFont typeface="Arial" panose="020B0604020202020204" pitchFamily="34" charset="0"/>
                  <a:buChar char="•"/>
                </a:pPr>
                <a:r>
                  <a:rPr lang="vi-VN" dirty="0" smtClean="0"/>
                  <a:t>Trung bình giá </a:t>
                </a:r>
                <a:r>
                  <a:rPr lang="vi-VN" dirty="0"/>
                  <a:t>trị mất mát:</a:t>
                </a:r>
              </a:p>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𝑀𝑆𝐸</m:t>
                      </m:r>
                      <m:r>
                        <a:rPr lang="vi-VN" i="1">
                          <a:latin typeface="Cambria Math" panose="02040503050406030204" pitchFamily="18" charset="0"/>
                        </a:rPr>
                        <m:t>=</m:t>
                      </m:r>
                      <m:f>
                        <m:fPr>
                          <m:ctrlPr>
                            <a:rPr lang="vi-VN" i="1">
                              <a:latin typeface="Cambria Math" panose="02040503050406030204" pitchFamily="18" charset="0"/>
                            </a:rPr>
                          </m:ctrlPr>
                        </m:fPr>
                        <m:num>
                          <m:nary>
                            <m:naryPr>
                              <m:chr m:val="∑"/>
                              <m:limLoc m:val="subSup"/>
                              <m:ctrlPr>
                                <a:rPr lang="vi-VN" i="1">
                                  <a:latin typeface="Cambria Math" panose="02040503050406030204" pitchFamily="18" charset="0"/>
                                </a:rPr>
                              </m:ctrlPr>
                            </m:naryPr>
                            <m:sub>
                              <m:r>
                                <m:rPr>
                                  <m:brk m:alnAt="25"/>
                                </m:rP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𝑛</m:t>
                              </m:r>
                            </m:sup>
                            <m:e>
                              <m:sSup>
                                <m:sSupPr>
                                  <m:ctrlPr>
                                    <a:rPr lang="vi-VN" i="1">
                                      <a:latin typeface="Cambria Math" panose="02040503050406030204" pitchFamily="18" charset="0"/>
                                    </a:rPr>
                                  </m:ctrlPr>
                                </m:sSupPr>
                                <m:e>
                                  <m:d>
                                    <m:dPr>
                                      <m:begChr m:val="|"/>
                                      <m:endChr m:val="|"/>
                                      <m:ctrlPr>
                                        <a:rPr lang="vi-VN" i="1" smtClean="0">
                                          <a:latin typeface="Cambria Math" panose="02040503050406030204" pitchFamily="18" charset="0"/>
                                        </a:rPr>
                                      </m:ctrlPr>
                                    </m:dPr>
                                    <m:e>
                                      <m:sSubSup>
                                        <m:sSubSupPr>
                                          <m:ctrlPr>
                                            <a:rPr lang="vi-VN"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𝑖</m:t>
                                          </m:r>
                                        </m:sub>
                                        <m:sup/>
                                      </m:sSubSup>
                                      <m:r>
                                        <a:rPr lang="vi-VN" i="1">
                                          <a:latin typeface="Cambria Math" panose="02040503050406030204" pitchFamily="18" charset="0"/>
                                        </a:rPr>
                                        <m:t>−</m:t>
                                      </m:r>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b>
                                          <m:r>
                                            <a:rPr lang="vi-VN" i="1">
                                              <a:latin typeface="Cambria Math" panose="02040503050406030204" pitchFamily="18" charset="0"/>
                                            </a:rPr>
                                            <m:t>𝑖</m:t>
                                          </m:r>
                                        </m:sub>
                                        <m:sup/>
                                      </m:sSubSup>
                                    </m:e>
                                  </m:d>
                                </m:e>
                                <m:sup/>
                              </m:sSup>
                            </m:e>
                          </m:nary>
                        </m:num>
                        <m:den>
                          <m:r>
                            <a:rPr lang="vi-VN" i="1">
                              <a:latin typeface="Cambria Math" panose="02040503050406030204" pitchFamily="18" charset="0"/>
                            </a:rPr>
                            <m:t>𝑛</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123198" y="1114440"/>
                <a:ext cx="3983783" cy="3151568"/>
              </a:xfrm>
              <a:prstGeom prst="rect">
                <a:avLst/>
              </a:prstGeom>
              <a:blipFill>
                <a:blip r:embed="rId2"/>
                <a:stretch>
                  <a:fillRect l="-459" t="-387"/>
                </a:stretch>
              </a:blipFill>
            </p:spPr>
            <p:txBody>
              <a:bodyPr/>
              <a:lstStyle/>
              <a:p>
                <a:r>
                  <a:rPr lang="en-US">
                    <a:noFill/>
                  </a:rPr>
                  <a:t> </a:t>
                </a:r>
              </a:p>
            </p:txBody>
          </p:sp>
        </mc:Fallback>
      </mc:AlternateContent>
    </p:spTree>
    <p:extLst>
      <p:ext uri="{BB962C8B-B14F-4D97-AF65-F5344CB8AC3E}">
        <p14:creationId xmlns:p14="http://schemas.microsoft.com/office/powerpoint/2010/main" val="24406795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 </a:t>
            </a:r>
            <a:r>
              <a:rPr lang="en-US" dirty="0" err="1" smtClean="0"/>
              <a:t>hàm</a:t>
            </a:r>
            <a:r>
              <a:rPr lang="en-US" dirty="0" smtClean="0"/>
              <a:t> </a:t>
            </a:r>
            <a:r>
              <a:rPr lang="en-US" dirty="0" err="1" smtClean="0"/>
              <a:t>nhiều</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95350"/>
            <a:ext cx="7315200" cy="3352800"/>
          </a:xfrm>
          <a:prstGeom prst="rect">
            <a:avLst/>
          </a:prstGeom>
        </p:spPr>
      </p:pic>
    </p:spTree>
    <p:extLst>
      <p:ext uri="{BB962C8B-B14F-4D97-AF65-F5344CB8AC3E}">
        <p14:creationId xmlns:p14="http://schemas.microsoft.com/office/powerpoint/2010/main" val="3657311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Từ</a:t>
            </a:r>
            <a:r>
              <a:rPr lang="en-US" dirty="0" smtClean="0"/>
              <a:t> </a:t>
            </a:r>
            <a:r>
              <a:rPr lang="vi-VN" dirty="0" smtClean="0"/>
              <a:t>mô hình tuyến tính </a:t>
            </a:r>
            <a:r>
              <a:rPr lang="en-US" dirty="0" err="1" smtClean="0"/>
              <a:t>đến</a:t>
            </a:r>
            <a:r>
              <a:rPr lang="en-US" dirty="0" smtClean="0"/>
              <a:t> </a:t>
            </a:r>
            <a:r>
              <a:rPr lang="en-US" dirty="0" err="1" smtClean="0"/>
              <a:t>mạng</a:t>
            </a:r>
            <a:r>
              <a:rPr lang="en-US" dirty="0" smtClean="0"/>
              <a:t> neuron</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là</a:t>
            </a:r>
            <a:r>
              <a:rPr lang="en-US" dirty="0" smtClean="0"/>
              <a:t> </a:t>
            </a:r>
            <a:r>
              <a:rPr lang="en-US" dirty="0" err="1" smtClean="0"/>
              <a:t>một</a:t>
            </a:r>
            <a:r>
              <a:rPr lang="en-US" dirty="0" smtClean="0"/>
              <a:t> </a:t>
            </a:r>
            <a:r>
              <a:rPr lang="en-US" dirty="0" err="1" smtClean="0"/>
              <a:t>mạng</a:t>
            </a:r>
            <a:r>
              <a:rPr lang="en-US" dirty="0" smtClean="0"/>
              <a:t> neuron </a:t>
            </a:r>
            <a:r>
              <a:rPr lang="en-US" dirty="0" err="1" smtClean="0"/>
              <a:t>đơn</a:t>
            </a:r>
            <a:r>
              <a:rPr lang="en-US" dirty="0" smtClean="0"/>
              <a:t> </a:t>
            </a:r>
            <a:r>
              <a:rPr lang="en-US" dirty="0" err="1" smtClean="0"/>
              <a:t>giản</a:t>
            </a:r>
            <a:r>
              <a:rPr lang="en-US" dirty="0" smtClean="0"/>
              <a:t> 1 </a:t>
            </a:r>
            <a:r>
              <a:rPr lang="en-US" dirty="0" err="1" smtClean="0"/>
              <a:t>lớp</a:t>
            </a:r>
            <a:endParaRPr lang="en-US" dirty="0"/>
          </a:p>
        </p:txBody>
      </p:sp>
      <p:pic>
        <p:nvPicPr>
          <p:cNvPr id="4" name="Picture 3"/>
          <p:cNvPicPr>
            <a:picLocks noChangeAspect="1"/>
          </p:cNvPicPr>
          <p:nvPr/>
        </p:nvPicPr>
        <p:blipFill>
          <a:blip r:embed="rId2"/>
          <a:stretch>
            <a:fillRect/>
          </a:stretch>
        </p:blipFill>
        <p:spPr>
          <a:xfrm>
            <a:off x="2222099" y="1995736"/>
            <a:ext cx="4238625" cy="1438275"/>
          </a:xfrm>
          <a:prstGeom prst="rect">
            <a:avLst/>
          </a:prstGeom>
        </p:spPr>
      </p:pic>
    </p:spTree>
    <p:extLst>
      <p:ext uri="{BB962C8B-B14F-4D97-AF65-F5344CB8AC3E}">
        <p14:creationId xmlns:p14="http://schemas.microsoft.com/office/powerpoint/2010/main" val="250049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Hạn</a:t>
            </a:r>
            <a:r>
              <a:rPr lang="en-US" dirty="0" smtClean="0"/>
              <a:t> </a:t>
            </a:r>
            <a:r>
              <a:rPr lang="en-US" dirty="0" err="1" smtClean="0"/>
              <a:t>chế</a:t>
            </a:r>
            <a:r>
              <a:rPr lang="en-US" dirty="0" smtClean="0"/>
              <a:t> </a:t>
            </a:r>
            <a:r>
              <a:rPr lang="en-US" dirty="0" err="1" smtClean="0"/>
              <a:t>của</a:t>
            </a:r>
            <a:r>
              <a:rPr lang="en-US" dirty="0" smtClean="0"/>
              <a:t> linear regression</a:t>
            </a:r>
            <a:endParaRPr lang="en-US" dirty="0"/>
          </a:p>
        </p:txBody>
      </p:sp>
      <p:sp>
        <p:nvSpPr>
          <p:cNvPr id="3" name="Text Placeholder 2"/>
          <p:cNvSpPr>
            <a:spLocks noGrp="1"/>
          </p:cNvSpPr>
          <p:nvPr>
            <p:ph type="body" idx="1"/>
          </p:nvPr>
        </p:nvSpPr>
        <p:spPr>
          <a:xfrm>
            <a:off x="310896" y="676656"/>
            <a:ext cx="3598495" cy="3967800"/>
          </a:xfrm>
        </p:spPr>
        <p:txBody>
          <a:bodyPr/>
          <a:lstStyle/>
          <a:p>
            <a:r>
              <a:rPr lang="en-US" dirty="0" err="1" smtClean="0"/>
              <a:t>Nhạy</a:t>
            </a:r>
            <a:r>
              <a:rPr lang="en-US" dirty="0" smtClean="0"/>
              <a:t> </a:t>
            </a:r>
            <a:r>
              <a:rPr lang="en-US" dirty="0" err="1" smtClean="0"/>
              <a:t>cảm</a:t>
            </a:r>
            <a:r>
              <a:rPr lang="en-US" dirty="0" smtClean="0"/>
              <a:t> </a:t>
            </a:r>
            <a:r>
              <a:rPr lang="en-US" dirty="0" err="1" smtClean="0"/>
              <a:t>với</a:t>
            </a:r>
            <a:r>
              <a:rPr lang="en-US" dirty="0" smtClean="0"/>
              <a:t> </a:t>
            </a:r>
            <a:r>
              <a:rPr lang="en-US" dirty="0" err="1" smtClean="0"/>
              <a:t>nhiễu</a:t>
            </a:r>
            <a:endParaRPr lang="en-US" dirty="0" smtClean="0"/>
          </a:p>
          <a:p>
            <a:endParaRPr lang="en-US" dirty="0" smtClean="0"/>
          </a:p>
          <a:p>
            <a:r>
              <a:rPr lang="en-US" dirty="0" err="1" smtClean="0"/>
              <a:t>Không</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được</a:t>
            </a:r>
            <a:r>
              <a:rPr lang="en-US" dirty="0" smtClean="0"/>
              <a:t> </a:t>
            </a:r>
            <a:r>
              <a:rPr lang="en-US" dirty="0" err="1" smtClean="0"/>
              <a:t>mô</a:t>
            </a:r>
            <a:r>
              <a:rPr lang="en-US" dirty="0" smtClean="0"/>
              <a:t> </a:t>
            </a:r>
            <a:r>
              <a:rPr lang="en-US" dirty="0" err="1" smtClean="0"/>
              <a:t>hình</a:t>
            </a:r>
            <a:r>
              <a:rPr lang="en-US" dirty="0" smtClean="0"/>
              <a:t> phi </a:t>
            </a:r>
            <a:r>
              <a:rPr lang="en-US" dirty="0" err="1" smtClean="0"/>
              <a:t>tuyến</a:t>
            </a:r>
            <a:r>
              <a:rPr lang="en-US" dirty="0" smtClean="0"/>
              <a:t> </a:t>
            </a:r>
            <a:r>
              <a:rPr lang="en-US" dirty="0" err="1" smtClean="0"/>
              <a:t>tính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p:cNvPicPr>
            <a:picLocks noChangeAspect="1"/>
          </p:cNvPicPr>
          <p:nvPr/>
        </p:nvPicPr>
        <p:blipFill>
          <a:blip r:embed="rId2"/>
          <a:stretch>
            <a:fillRect/>
          </a:stretch>
        </p:blipFill>
        <p:spPr>
          <a:xfrm>
            <a:off x="4512979" y="1093303"/>
            <a:ext cx="3959471" cy="2612007"/>
          </a:xfrm>
          <a:prstGeom prst="rect">
            <a:avLst/>
          </a:prstGeom>
        </p:spPr>
      </p:pic>
    </p:spTree>
    <p:extLst>
      <p:ext uri="{BB962C8B-B14F-4D97-AF65-F5344CB8AC3E}">
        <p14:creationId xmlns:p14="http://schemas.microsoft.com/office/powerpoint/2010/main" val="867637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3</a:t>
            </a:r>
            <a:r>
              <a:rPr lang="vi-VN" dirty="0" smtClean="0"/>
              <a:t>: </a:t>
            </a:r>
            <a:r>
              <a:rPr lang="vi-VN" dirty="0" smtClean="0"/>
              <a:t>Làm quen với tensorflow và keras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32195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vi-VN" dirty="0"/>
              <a:t>Cài đặt và import tensorflow, keras</a:t>
            </a:r>
            <a:endParaRPr lang="en-US" dirty="0"/>
          </a:p>
        </p:txBody>
      </p:sp>
      <p:sp>
        <p:nvSpPr>
          <p:cNvPr id="4" name="Text Placeholder 3"/>
          <p:cNvSpPr>
            <a:spLocks noGrp="1"/>
          </p:cNvSpPr>
          <p:nvPr>
            <p:ph type="body" idx="1"/>
          </p:nvPr>
        </p:nvSpPr>
        <p:spPr/>
        <p:txBody>
          <a:bodyPr/>
          <a:lstStyle/>
          <a:p>
            <a:pPr marL="114300" indent="0">
              <a:buNone/>
            </a:pPr>
            <a:r>
              <a:rPr lang="vi-VN" dirty="0" smtClean="0"/>
              <a:t>Import thư viện tensorflow</a:t>
            </a:r>
            <a:r>
              <a:rPr lang="vi-VN" dirty="0"/>
              <a:t> </a:t>
            </a:r>
            <a:r>
              <a:rPr lang="vi-VN" dirty="0" smtClean="0"/>
              <a:t>để xây dựng mô hình và pandas để xử lý dữ liệu</a:t>
            </a:r>
          </a:p>
        </p:txBody>
      </p:sp>
      <p:pic>
        <p:nvPicPr>
          <p:cNvPr id="2" name="Picture 1"/>
          <p:cNvPicPr>
            <a:picLocks noChangeAspect="1"/>
          </p:cNvPicPr>
          <p:nvPr/>
        </p:nvPicPr>
        <p:blipFill>
          <a:blip r:embed="rId2"/>
          <a:stretch>
            <a:fillRect/>
          </a:stretch>
        </p:blipFill>
        <p:spPr>
          <a:xfrm>
            <a:off x="3104346" y="1811965"/>
            <a:ext cx="2933700" cy="647700"/>
          </a:xfrm>
          <a:prstGeom prst="rect">
            <a:avLst/>
          </a:prstGeom>
        </p:spPr>
      </p:pic>
    </p:spTree>
    <p:extLst>
      <p:ext uri="{BB962C8B-B14F-4D97-AF65-F5344CB8AC3E}">
        <p14:creationId xmlns:p14="http://schemas.microsoft.com/office/powerpoint/2010/main" val="2570914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Xử lý dữ liệu</a:t>
            </a:r>
            <a:endParaRPr lang="en-US" dirty="0"/>
          </a:p>
        </p:txBody>
      </p:sp>
      <p:sp>
        <p:nvSpPr>
          <p:cNvPr id="3" name="Text Placeholder 2"/>
          <p:cNvSpPr>
            <a:spLocks noGrp="1"/>
          </p:cNvSpPr>
          <p:nvPr>
            <p:ph type="body" idx="1"/>
          </p:nvPr>
        </p:nvSpPr>
        <p:spPr>
          <a:xfrm>
            <a:off x="310896" y="936884"/>
            <a:ext cx="2991308" cy="928860"/>
          </a:xfrm>
        </p:spPr>
        <p:txBody>
          <a:bodyPr>
            <a:normAutofit/>
          </a:bodyPr>
          <a:lstStyle/>
          <a:p>
            <a:pPr marL="114300" indent="0">
              <a:buNone/>
            </a:pPr>
            <a:r>
              <a:rPr lang="vi-VN" sz="1400" dirty="0" smtClean="0">
                <a:solidFill>
                  <a:schemeClr val="tx1"/>
                </a:solidFill>
              </a:rPr>
              <a:t>Mở tệp dữ liệu nhà</a:t>
            </a:r>
          </a:p>
          <a:p>
            <a:pPr marL="114300" indent="0">
              <a:buNone/>
            </a:pPr>
            <a:r>
              <a:rPr lang="vi-VN" sz="1400" dirty="0" smtClean="0">
                <a:solidFill>
                  <a:schemeClr val="tx1"/>
                </a:solidFill>
              </a:rPr>
              <a:t>Đầu vào là 13 cột dữ liệu đầu tiên</a:t>
            </a:r>
          </a:p>
          <a:p>
            <a:pPr marL="114300" indent="0">
              <a:buNone/>
            </a:pPr>
            <a:r>
              <a:rPr lang="vi-VN" sz="1400" dirty="0" smtClean="0">
                <a:solidFill>
                  <a:schemeClr val="tx1"/>
                </a:solidFill>
              </a:rPr>
              <a:t>Đầu ra là cột cuối cùng</a:t>
            </a: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3302204" y="936884"/>
            <a:ext cx="5529292" cy="2922736"/>
          </a:xfrm>
          <a:prstGeom prst="rect">
            <a:avLst/>
          </a:prstGeom>
        </p:spPr>
      </p:pic>
    </p:spTree>
    <p:extLst>
      <p:ext uri="{BB962C8B-B14F-4D97-AF65-F5344CB8AC3E}">
        <p14:creationId xmlns:p14="http://schemas.microsoft.com/office/powerpoint/2010/main" val="2064715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Xây dựng mô hình</a:t>
            </a:r>
            <a:endParaRPr lang="en-US" dirty="0"/>
          </a:p>
        </p:txBody>
      </p:sp>
      <p:sp>
        <p:nvSpPr>
          <p:cNvPr id="3" name="Text Placeholder 2"/>
          <p:cNvSpPr>
            <a:spLocks noGrp="1"/>
          </p:cNvSpPr>
          <p:nvPr>
            <p:ph type="body" idx="1"/>
          </p:nvPr>
        </p:nvSpPr>
        <p:spPr>
          <a:xfrm>
            <a:off x="310896" y="676656"/>
            <a:ext cx="8520600" cy="2311093"/>
          </a:xfrm>
        </p:spPr>
        <p:txBody>
          <a:bodyPr/>
          <a:lstStyle/>
          <a:p>
            <a:r>
              <a:rPr lang="vi-VN" dirty="0" smtClean="0"/>
              <a:t>Khởi tạo mô hình với class Sequential của tensorflow</a:t>
            </a:r>
          </a:p>
          <a:p>
            <a:r>
              <a:rPr lang="vi-VN" dirty="0" smtClean="0"/>
              <a:t>Thêm lớp đầu tiên với 13 input ứng với 13 đặc trưng</a:t>
            </a:r>
          </a:p>
          <a:p>
            <a:r>
              <a:rPr lang="vi-VN" dirty="0" smtClean="0"/>
              <a:t>Thêm lớp đầu ra với 1 neuron</a:t>
            </a:r>
          </a:p>
          <a:p>
            <a:endParaRPr lang="vi-VN" dirty="0"/>
          </a:p>
          <a:p>
            <a:r>
              <a:rPr lang="vi-VN" dirty="0" smtClean="0"/>
              <a:t>Xây dựng mô hình, sử dụng hàm mất mát MSE, và thuật toán tối ưu adam </a:t>
            </a:r>
            <a:endParaRPr lang="en-US" dirty="0"/>
          </a:p>
        </p:txBody>
      </p:sp>
      <p:pic>
        <p:nvPicPr>
          <p:cNvPr id="6" name="Picture 5"/>
          <p:cNvPicPr>
            <a:picLocks noChangeAspect="1"/>
          </p:cNvPicPr>
          <p:nvPr/>
        </p:nvPicPr>
        <p:blipFill>
          <a:blip r:embed="rId2"/>
          <a:stretch>
            <a:fillRect/>
          </a:stretch>
        </p:blipFill>
        <p:spPr>
          <a:xfrm>
            <a:off x="1384275" y="2829646"/>
            <a:ext cx="7277100" cy="1695450"/>
          </a:xfrm>
          <a:prstGeom prst="rect">
            <a:avLst/>
          </a:prstGeom>
        </p:spPr>
      </p:pic>
    </p:spTree>
    <p:extLst>
      <p:ext uri="{BB962C8B-B14F-4D97-AF65-F5344CB8AC3E}">
        <p14:creationId xmlns:p14="http://schemas.microsoft.com/office/powerpoint/2010/main" val="3149844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Huấn luyện</a:t>
            </a:r>
            <a:r>
              <a:rPr lang="fr-FR" dirty="0" smtClean="0"/>
              <a:t> m</a:t>
            </a:r>
            <a:r>
              <a:rPr lang="vi-VN" dirty="0" smtClean="0"/>
              <a:t>ô hình</a:t>
            </a:r>
            <a:endParaRPr lang="en-US" dirty="0"/>
          </a:p>
        </p:txBody>
      </p:sp>
      <p:pic>
        <p:nvPicPr>
          <p:cNvPr id="4" name="Picture 3"/>
          <p:cNvPicPr>
            <a:picLocks noChangeAspect="1"/>
          </p:cNvPicPr>
          <p:nvPr/>
        </p:nvPicPr>
        <p:blipFill>
          <a:blip r:embed="rId2"/>
          <a:stretch>
            <a:fillRect/>
          </a:stretch>
        </p:blipFill>
        <p:spPr>
          <a:xfrm>
            <a:off x="2251782" y="1769310"/>
            <a:ext cx="4640336" cy="3098429"/>
          </a:xfrm>
          <a:prstGeom prst="rect">
            <a:avLst/>
          </a:prstGeom>
        </p:spPr>
      </p:pic>
      <p:sp>
        <p:nvSpPr>
          <p:cNvPr id="6" name="Text Placeholder 2"/>
          <p:cNvSpPr>
            <a:spLocks noGrp="1"/>
          </p:cNvSpPr>
          <p:nvPr>
            <p:ph type="body" idx="1"/>
          </p:nvPr>
        </p:nvSpPr>
        <p:spPr>
          <a:xfrm>
            <a:off x="311650" y="889307"/>
            <a:ext cx="8520600" cy="971391"/>
          </a:xfrm>
        </p:spPr>
        <p:txBody>
          <a:bodyPr>
            <a:normAutofit fontScale="85000" lnSpcReduction="10000"/>
          </a:bodyPr>
          <a:lstStyle/>
          <a:p>
            <a:pPr marL="114300" indent="0">
              <a:buNone/>
            </a:pPr>
            <a:r>
              <a:rPr lang="vi-VN" dirty="0" smtClean="0"/>
              <a:t>Sử dụng method fit của class model. Đầu ra là log của tập huấn luyện và tập validation (nếu có). </a:t>
            </a:r>
          </a:p>
          <a:p>
            <a:pPr marL="114300" indent="0">
              <a:buNone/>
            </a:pPr>
            <a:r>
              <a:rPr lang="vi-VN" dirty="0" smtClean="0"/>
              <a:t>Các trọng số của mô hình được cập nhật sau mỗi vòng (epoch)</a:t>
            </a:r>
          </a:p>
          <a:p>
            <a:pPr marL="114300" indent="0">
              <a:buNone/>
            </a:pPr>
            <a:r>
              <a:rPr lang="vi-VN" dirty="0" smtClean="0"/>
              <a:t>Hàm mất mát của tập huấn luyện giảm xuống sau mỗi epoch</a:t>
            </a:r>
            <a:endParaRPr lang="en-US" dirty="0"/>
          </a:p>
        </p:txBody>
      </p:sp>
    </p:spTree>
    <p:extLst>
      <p:ext uri="{BB962C8B-B14F-4D97-AF65-F5344CB8AC3E}">
        <p14:creationId xmlns:p14="http://schemas.microsoft.com/office/powerpoint/2010/main" val="3385942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Đánh giá mô hình</a:t>
            </a:r>
            <a:endParaRPr lang="en-US" dirty="0"/>
          </a:p>
        </p:txBody>
      </p:sp>
      <p:sp>
        <p:nvSpPr>
          <p:cNvPr id="3" name="Text Placeholder 2"/>
          <p:cNvSpPr>
            <a:spLocks noGrp="1"/>
          </p:cNvSpPr>
          <p:nvPr>
            <p:ph type="body" idx="1"/>
          </p:nvPr>
        </p:nvSpPr>
        <p:spPr>
          <a:xfrm>
            <a:off x="311650" y="1016898"/>
            <a:ext cx="8520600" cy="971391"/>
          </a:xfrm>
        </p:spPr>
        <p:txBody>
          <a:bodyPr/>
          <a:lstStyle/>
          <a:p>
            <a:pPr marL="114300" indent="0">
              <a:buNone/>
            </a:pPr>
            <a:r>
              <a:rPr lang="vi-VN" dirty="0" smtClean="0"/>
              <a:t>Sử dụng method evaluate của class model. Đầu ra là giá trị mất mát:</a:t>
            </a:r>
            <a:endParaRPr lang="en-US" dirty="0"/>
          </a:p>
        </p:txBody>
      </p:sp>
      <p:pic>
        <p:nvPicPr>
          <p:cNvPr id="5" name="Picture 4"/>
          <p:cNvPicPr>
            <a:picLocks noChangeAspect="1"/>
          </p:cNvPicPr>
          <p:nvPr/>
        </p:nvPicPr>
        <p:blipFill>
          <a:blip r:embed="rId2"/>
          <a:stretch>
            <a:fillRect/>
          </a:stretch>
        </p:blipFill>
        <p:spPr>
          <a:xfrm>
            <a:off x="2424062" y="1988289"/>
            <a:ext cx="4295775" cy="847725"/>
          </a:xfrm>
          <a:prstGeom prst="rect">
            <a:avLst/>
          </a:prstGeom>
        </p:spPr>
      </p:pic>
    </p:spTree>
    <p:extLst>
      <p:ext uri="{BB962C8B-B14F-4D97-AF65-F5344CB8AC3E}">
        <p14:creationId xmlns:p14="http://schemas.microsoft.com/office/powerpoint/2010/main" val="963486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Predict</a:t>
            </a:r>
            <a:endParaRPr lang="en-US" dirty="0"/>
          </a:p>
        </p:txBody>
      </p:sp>
      <p:sp>
        <p:nvSpPr>
          <p:cNvPr id="3" name="Text Placeholder 2"/>
          <p:cNvSpPr>
            <a:spLocks noGrp="1"/>
          </p:cNvSpPr>
          <p:nvPr>
            <p:ph type="body" idx="1"/>
          </p:nvPr>
        </p:nvSpPr>
        <p:spPr>
          <a:xfrm>
            <a:off x="304270" y="928447"/>
            <a:ext cx="3393087" cy="1035186"/>
          </a:xfrm>
        </p:spPr>
        <p:txBody>
          <a:bodyPr>
            <a:normAutofit fontScale="92500" lnSpcReduction="10000"/>
          </a:bodyPr>
          <a:lstStyle/>
          <a:p>
            <a:r>
              <a:rPr lang="vi-VN" dirty="0" smtClean="0"/>
              <a:t>Sử dụng method predict, đầu ra là các dự đoán tương ứng của đầu vào:</a:t>
            </a:r>
            <a:endParaRPr lang="en-US" dirty="0"/>
          </a:p>
        </p:txBody>
      </p:sp>
      <p:pic>
        <p:nvPicPr>
          <p:cNvPr id="4" name="Picture 3"/>
          <p:cNvPicPr>
            <a:picLocks noChangeAspect="1"/>
          </p:cNvPicPr>
          <p:nvPr/>
        </p:nvPicPr>
        <p:blipFill>
          <a:blip r:embed="rId2"/>
          <a:stretch>
            <a:fillRect/>
          </a:stretch>
        </p:blipFill>
        <p:spPr>
          <a:xfrm>
            <a:off x="5016801" y="850942"/>
            <a:ext cx="2514600" cy="2724150"/>
          </a:xfrm>
          <a:prstGeom prst="rect">
            <a:avLst/>
          </a:prstGeom>
        </p:spPr>
      </p:pic>
    </p:spTree>
    <p:extLst>
      <p:ext uri="{BB962C8B-B14F-4D97-AF65-F5344CB8AC3E}">
        <p14:creationId xmlns:p14="http://schemas.microsoft.com/office/powerpoint/2010/main" val="4065386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a:t>
            </a:r>
            <a:r>
              <a:rPr lang="vi-VN" dirty="0" smtClean="0"/>
              <a:t>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073463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TODO</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Thêm</a:t>
            </a:r>
            <a:r>
              <a:rPr lang="en-US" dirty="0" smtClean="0"/>
              <a:t> slide </a:t>
            </a:r>
            <a:r>
              <a:rPr lang="en-US" dirty="0" err="1" smtClean="0"/>
              <a:t>về</a:t>
            </a:r>
            <a:r>
              <a:rPr lang="en-US" dirty="0" smtClean="0"/>
              <a:t> gradient descent</a:t>
            </a:r>
          </a:p>
          <a:p>
            <a:pPr marL="0" lvl="0" indent="0" algn="l" rtl="0">
              <a:spcBef>
                <a:spcPts val="0"/>
              </a:spcBef>
              <a:spcAft>
                <a:spcPts val="1200"/>
              </a:spcAft>
              <a:buNone/>
            </a:pPr>
            <a:r>
              <a:rPr lang="en-US" dirty="0" smtClean="0"/>
              <a:t>Code linear regression </a:t>
            </a:r>
            <a:r>
              <a:rPr lang="en-US" dirty="0" err="1" smtClean="0"/>
              <a:t>bằng</a:t>
            </a:r>
            <a:r>
              <a:rPr lang="en-US" dirty="0" smtClean="0"/>
              <a:t> python </a:t>
            </a:r>
            <a:r>
              <a:rPr lang="en-US" dirty="0" err="1" smtClean="0"/>
              <a:t>và</a:t>
            </a:r>
            <a:r>
              <a:rPr lang="en-US" dirty="0" smtClean="0"/>
              <a:t> </a:t>
            </a:r>
            <a:r>
              <a:rPr lang="en-US" dirty="0" err="1" smtClean="0"/>
              <a:t>keras</a:t>
            </a:r>
            <a:endParaRPr lang="en-US" dirty="0" smtClean="0"/>
          </a:p>
          <a:p>
            <a:pPr marL="0" lvl="0" indent="0" algn="l" rtl="0">
              <a:spcBef>
                <a:spcPts val="0"/>
              </a:spcBef>
              <a:spcAft>
                <a:spcPts val="1200"/>
              </a:spcAft>
              <a:buNone/>
            </a:pPr>
            <a:r>
              <a:rPr lang="en-US" dirty="0" err="1" smtClean="0"/>
              <a:t>Thêm</a:t>
            </a:r>
            <a:r>
              <a:rPr lang="en-US" dirty="0" smtClean="0"/>
              <a:t> slide </a:t>
            </a:r>
            <a:r>
              <a:rPr lang="en-US" dirty="0" err="1" smtClean="0"/>
              <a:t>về</a:t>
            </a:r>
            <a:r>
              <a:rPr lang="en-US" dirty="0" smtClean="0"/>
              <a:t> </a:t>
            </a:r>
            <a:r>
              <a:rPr lang="en-US" dirty="0" err="1" smtClean="0"/>
              <a:t>tensorflow</a:t>
            </a:r>
            <a:endParaRPr dirty="0"/>
          </a:p>
        </p:txBody>
      </p:sp>
    </p:spTree>
    <p:extLst>
      <p:ext uri="{BB962C8B-B14F-4D97-AF65-F5344CB8AC3E}">
        <p14:creationId xmlns:p14="http://schemas.microsoft.com/office/powerpoint/2010/main" val="3342154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vi-VN" dirty="0" smtClean="0"/>
              <a:t>Deep learning là một phần trong Machine Learning</a:t>
            </a:r>
          </a:p>
          <a:p>
            <a:pPr marL="0" indent="0">
              <a:spcAft>
                <a:spcPts val="1200"/>
              </a:spcAft>
              <a:buNone/>
            </a:pPr>
            <a:r>
              <a:rPr lang="vi-VN" dirty="0"/>
              <a:t>Deep learning là thuật toán được huấn luyện dự trên dữ liệu</a:t>
            </a:r>
          </a:p>
          <a:p>
            <a:pPr marL="0" lvl="0" indent="0" algn="l" rtl="0">
              <a:spcBef>
                <a:spcPts val="0"/>
              </a:spcBef>
              <a:spcAft>
                <a:spcPts val="1200"/>
              </a:spcAft>
              <a:buNone/>
            </a:pPr>
            <a:r>
              <a:rPr lang="fr-FR" dirty="0" err="1" smtClean="0"/>
              <a:t>Pytorch</a:t>
            </a:r>
            <a:r>
              <a:rPr lang="fr-FR" dirty="0" smtClean="0"/>
              <a:t> and </a:t>
            </a:r>
            <a:r>
              <a:rPr lang="fr-FR" dirty="0" err="1" smtClean="0"/>
              <a:t>tensorflow</a:t>
            </a:r>
            <a:r>
              <a:rPr lang="fr-FR" dirty="0" smtClean="0"/>
              <a:t> </a:t>
            </a:r>
            <a:r>
              <a:rPr lang="vi-VN" dirty="0" smtClean="0"/>
              <a:t>là hai thư viện phổ biến nhất cho deep learning</a:t>
            </a:r>
            <a:endParaRPr lang="fr-FR" dirty="0" smtClean="0"/>
          </a:p>
          <a:p>
            <a:pPr marL="0" lvl="0" indent="0" algn="l" rtl="0">
              <a:spcBef>
                <a:spcPts val="0"/>
              </a:spcBef>
              <a:spcAft>
                <a:spcPts val="1200"/>
              </a:spcAft>
              <a:buNone/>
            </a:pPr>
            <a:r>
              <a:rPr lang="vi-VN" dirty="0" smtClean="0"/>
              <a:t>Mô hình tuyến tính là dạng đơn giản nhất của mạng </a:t>
            </a:r>
            <a:r>
              <a:rPr lang="vi-VN" dirty="0" smtClean="0"/>
              <a:t>neuron</a:t>
            </a:r>
            <a:endParaRPr lang="en-US" dirty="0" smtClean="0"/>
          </a:p>
          <a:p>
            <a:pPr marL="0" lvl="0" indent="0" algn="l" rtl="0">
              <a:spcBef>
                <a:spcPts val="0"/>
              </a:spcBef>
              <a:spcAft>
                <a:spcPts val="1200"/>
              </a:spcAft>
              <a:buNone/>
            </a:pPr>
            <a:r>
              <a:rPr lang="en-US" dirty="0" err="1" smtClean="0"/>
              <a:t>Cách</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vi-VN" dirty="0" smtClean="0"/>
          </a:p>
          <a:p>
            <a:pPr marL="0" lvl="0" indent="0" algn="l" rtl="0">
              <a:spcBef>
                <a:spcPts val="0"/>
              </a:spcBef>
              <a:spcAft>
                <a:spcPts val="1200"/>
              </a:spcAft>
              <a:buNone/>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vi-VN" dirty="0" smtClean="0"/>
              <a:t>bằng </a:t>
            </a:r>
            <a:r>
              <a:rPr lang="vi-VN" dirty="0" smtClean="0"/>
              <a:t>gradient descent</a:t>
            </a:r>
            <a:endParaRPr dirty="0"/>
          </a:p>
        </p:txBody>
      </p:sp>
    </p:spTree>
    <p:extLst>
      <p:ext uri="{BB962C8B-B14F-4D97-AF65-F5344CB8AC3E}">
        <p14:creationId xmlns:p14="http://schemas.microsoft.com/office/powerpoint/2010/main" val="744963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4092058439"/>
              </p:ext>
            </p:extLst>
          </p:nvPr>
        </p:nvGraphicFramePr>
        <p:xfrm>
          <a:off x="574159" y="730646"/>
          <a:ext cx="7634176" cy="34564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rtl="0"/>
                      <a:r>
                        <a:rPr lang="vi-VN" sz="1000" b="1" i="0" u="none" strike="noStrike" cap="none" dirty="0" smtClean="0">
                          <a:solidFill>
                            <a:schemeClr val="tx1"/>
                          </a:solidFill>
                          <a:effectLst/>
                          <a:latin typeface="+mn-lt"/>
                          <a:ea typeface="+mn-ea"/>
                          <a:cs typeface="+mn-cs"/>
                          <a:sym typeface="Arial"/>
                        </a:rPr>
                        <a:t>Làm quen với AI và TensorFlow &amp; Keras</a:t>
                      </a:r>
                      <a:endParaRPr lang="vi-VN" sz="1000" b="0" dirty="0" smtClean="0">
                        <a:effectLst/>
                      </a:endParaRPr>
                    </a:p>
                    <a:p>
                      <a:pPr marL="171450" indent="-171450" rtl="0" fontAlgn="base">
                        <a:buFont typeface="Arial" panose="020B0604020202020204" pitchFamily="34" charset="0"/>
                        <a:buChar char="•"/>
                      </a:pPr>
                      <a:r>
                        <a:rPr lang="vi-VN" sz="1000" b="0" dirty="0" smtClean="0">
                          <a:effectLst/>
                        </a:rPr>
                        <a:t/>
                      </a:r>
                      <a:br>
                        <a:rPr lang="vi-VN" sz="1000" b="0" dirty="0" smtClean="0">
                          <a:effectLst/>
                        </a:rPr>
                      </a:br>
                      <a:r>
                        <a:rPr lang="vi-VN" sz="1000" b="0" i="0" u="none" strike="noStrike" cap="none" dirty="0" smtClean="0">
                          <a:solidFill>
                            <a:schemeClr val="tx1"/>
                          </a:solidFill>
                          <a:effectLst/>
                          <a:latin typeface="+mn-lt"/>
                          <a:ea typeface="+mn-ea"/>
                          <a:cs typeface="+mn-cs"/>
                          <a:sym typeface="Arial"/>
                        </a:rPr>
                        <a:t>Phân biệt discriminative/ generative models, supervised vs unsupervised vs self supervised </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Cách tổ chức training và testing chương trình AI trong TF</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ứng dụng; NLP, computer vision</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Linear Regression &amp; Logistic Regression</a:t>
                      </a:r>
                      <a:endParaRPr lang="vi-VN"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hàm cơ bản TensorFlow và Keras</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Dự đoán giá nhà với linear regression trên TF-KR</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Nhận dạng chữ số viết tay Digit-MNIST với logistic regression trên TF-KR</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rtl="0"/>
                      <a:r>
                        <a:rPr lang="en-US" sz="1000" b="1" i="0" u="none" strike="noStrike" cap="none" dirty="0" smtClean="0">
                          <a:solidFill>
                            <a:schemeClr val="tx1"/>
                          </a:solidFill>
                          <a:effectLst/>
                          <a:latin typeface="+mn-lt"/>
                          <a:ea typeface="+mn-ea"/>
                          <a:cs typeface="+mn-cs"/>
                          <a:sym typeface="Arial"/>
                        </a:rPr>
                        <a:t>Artificial Neural Network (ANN) </a:t>
                      </a:r>
                      <a:r>
                        <a:rPr lang="en-US" sz="1000" b="1" i="0" u="none" strike="noStrike" cap="none" dirty="0" err="1" smtClean="0">
                          <a:solidFill>
                            <a:schemeClr val="tx1"/>
                          </a:solidFill>
                          <a:effectLst/>
                          <a:latin typeface="+mn-lt"/>
                          <a:ea typeface="+mn-ea"/>
                          <a:cs typeface="+mn-cs"/>
                          <a:sym typeface="Arial"/>
                        </a:rPr>
                        <a:t>và</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Deep Neural Network (DNN)</a:t>
                      </a:r>
                      <a:endParaRPr lang="en-US" sz="1000" b="0" dirty="0" smtClean="0">
                        <a:effectLst/>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Neuron, weight, activation function, </a:t>
                      </a:r>
                      <a:r>
                        <a:rPr lang="en-US" sz="1000" b="0" i="0" u="none" strike="noStrike" cap="none" dirty="0" err="1" smtClean="0">
                          <a:solidFill>
                            <a:schemeClr val="tx1"/>
                          </a:solidFill>
                          <a:effectLst/>
                          <a:latin typeface="+mn-lt"/>
                          <a:ea typeface="+mn-ea"/>
                          <a:cs typeface="+mn-cs"/>
                          <a:sym typeface="Arial"/>
                        </a:rPr>
                        <a:t>softmax</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argmax</a:t>
                      </a:r>
                      <a:endParaRPr lang="en-US" sz="1000" b="0" i="0" u="none" strike="noStrike" cap="none" dirty="0" smtClean="0">
                        <a:solidFill>
                          <a:schemeClr val="tx1"/>
                        </a:solidFill>
                        <a:effectLst/>
                        <a:latin typeface="+mn-lt"/>
                        <a:ea typeface="+mn-ea"/>
                        <a:cs typeface="+mn-cs"/>
                        <a:sym typeface="Arial"/>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Gradient descent (vanishing/exploding gradient)</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Loss function</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Evaluation Metrics</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Dataloader</a:t>
                      </a:r>
                      <a:r>
                        <a:rPr lang="en-US" sz="1000" b="0" i="0" u="none" strike="noStrike" cap="none" dirty="0" smtClean="0">
                          <a:solidFill>
                            <a:schemeClr val="tx1"/>
                          </a:solidFill>
                          <a:effectLst/>
                          <a:latin typeface="+mn-lt"/>
                          <a:ea typeface="+mn-ea"/>
                          <a:cs typeface="+mn-cs"/>
                          <a:sym typeface="Arial"/>
                        </a:rPr>
                        <a:t>, optimizer, loss, metrics</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Xây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dựng</a:t>
                      </a:r>
                      <a:r>
                        <a:rPr lang="en-US" sz="1000" b="0" i="0" u="none" strike="noStrike" cap="none" dirty="0" smtClean="0">
                          <a:solidFill>
                            <a:schemeClr val="tx1"/>
                          </a:solidFill>
                          <a:effectLst/>
                          <a:latin typeface="+mn-lt"/>
                          <a:ea typeface="+mn-ea"/>
                          <a:cs typeface="+mn-cs"/>
                          <a:sym typeface="Arial"/>
                        </a:rPr>
                        <a:t> ANN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DNN</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phẩm</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MNIST</a:t>
                      </a:r>
                      <a:endParaRPr lang="en-US" sz="1000" b="0" dirty="0" smtClean="0">
                        <a:effectLst/>
                      </a:endParaRPr>
                    </a:p>
                    <a:p>
                      <a:r>
                        <a:rPr lang="en-US" sz="1000" dirty="0" smtClean="0"/>
                        <a:t/>
                      </a:r>
                      <a:br>
                        <a:rPr lang="en-US" sz="1000" dirty="0" smtClean="0"/>
                      </a:br>
                      <a:endParaRPr sz="1000" dirty="0"/>
                    </a:p>
                  </a:txBody>
                  <a:tcPr marL="27425" marR="27425" marT="27425" marB="27425" anchor="ct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tích</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chập</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(Convolutional Neural Network - CNN)</a:t>
                      </a:r>
                      <a:endParaRPr lang="en-US" sz="1000" b="0" dirty="0" smtClean="0">
                        <a:effectLst/>
                      </a:endParaRPr>
                    </a:p>
                    <a:p>
                      <a:pPr rtl="0" fontAlgn="base"/>
                      <a:r>
                        <a:rPr lang="en-US" sz="1000" b="0" dirty="0" smtClean="0">
                          <a:effectLst/>
                        </a:rPr>
                        <a:t/>
                      </a:r>
                      <a:br>
                        <a:rPr lang="en-US" sz="1000" b="0" dirty="0" smtClean="0">
                          <a:effectLst/>
                        </a:rPr>
                      </a:br>
                      <a:r>
                        <a:rPr lang="en-US" sz="1000" b="0" i="0" u="none" strike="noStrike" cap="none" dirty="0" smtClean="0">
                          <a:solidFill>
                            <a:schemeClr val="tx1"/>
                          </a:solidFill>
                          <a:effectLst/>
                          <a:latin typeface="+mn-lt"/>
                          <a:ea typeface="+mn-ea"/>
                          <a:cs typeface="+mn-cs"/>
                          <a:sym typeface="Arial"/>
                        </a:rPr>
                        <a:t>Convolution</a:t>
                      </a:r>
                    </a:p>
                    <a:p>
                      <a:pPr rtl="0" fontAlgn="base"/>
                      <a:r>
                        <a:rPr lang="en-US" sz="1000" b="0" i="0" u="none" strike="noStrike" cap="none" dirty="0" smtClean="0">
                          <a:solidFill>
                            <a:schemeClr val="tx1"/>
                          </a:solidFill>
                          <a:effectLst/>
                          <a:latin typeface="+mn-lt"/>
                          <a:ea typeface="+mn-ea"/>
                          <a:cs typeface="+mn-cs"/>
                          <a:sym typeface="Arial"/>
                        </a:rPr>
                        <a:t>Padding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stride</a:t>
                      </a:r>
                    </a:p>
                    <a:p>
                      <a:pPr rtl="0" fontAlgn="base"/>
                      <a:r>
                        <a:rPr lang="en-US" sz="1000" b="0" i="0" u="none" strike="noStrike" cap="none" dirty="0" smtClean="0">
                          <a:solidFill>
                            <a:schemeClr val="tx1"/>
                          </a:solidFill>
                          <a:effectLst/>
                          <a:latin typeface="+mn-lt"/>
                          <a:ea typeface="+mn-ea"/>
                          <a:cs typeface="+mn-cs"/>
                          <a:sym typeface="Arial"/>
                        </a:rPr>
                        <a:t>Pooling</a:t>
                      </a:r>
                    </a:p>
                    <a:p>
                      <a:pPr rtl="0" fontAlgn="base"/>
                      <a:r>
                        <a:rPr lang="en-US" sz="1000" b="0" i="0" u="none" strike="noStrike" cap="none" dirty="0" err="1" smtClean="0">
                          <a:solidFill>
                            <a:schemeClr val="tx1"/>
                          </a:solidFill>
                          <a:effectLst/>
                          <a:latin typeface="+mn-lt"/>
                          <a:ea typeface="+mn-ea"/>
                          <a:cs typeface="+mn-cs"/>
                          <a:sym typeface="Arial"/>
                        </a:rPr>
                        <a:t>LeNet</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rtl="0"/>
                      <a:r>
                        <a:rPr lang="vi-VN" sz="1000" b="0" i="0" u="none" strike="noStrike" cap="none" dirty="0" smtClean="0">
                          <a:solidFill>
                            <a:schemeClr val="tx1"/>
                          </a:solidFill>
                          <a:effectLst/>
                          <a:latin typeface="+mn-lt"/>
                          <a:ea typeface="+mn-ea"/>
                          <a:cs typeface="+mn-cs"/>
                          <a:sym typeface="Arial"/>
                        </a:rPr>
                        <a:t>Thực hiện lại các bài tập trước với CNN:</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DEMO: Nhận dạng chữ số MNIST</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Nhận dạng Fashion MNIST</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5853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752131715"/>
              </p:ext>
            </p:extLst>
          </p:nvPr>
        </p:nvGraphicFramePr>
        <p:xfrm>
          <a:off x="574159" y="730646"/>
          <a:ext cx="7634176" cy="36073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4</a:t>
                      </a:r>
                      <a:endParaRPr sz="1000" b="1" dirty="0"/>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Một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số</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kỹ</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thuật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cải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tiến</a:t>
                      </a:r>
                      <a:r>
                        <a:rPr lang="en-US" sz="1000" b="1" i="0" u="none" strike="noStrike" cap="none" dirty="0" smtClean="0">
                          <a:solidFill>
                            <a:schemeClr val="tx1"/>
                          </a:solidFill>
                          <a:effectLst/>
                          <a:latin typeface="+mn-lt"/>
                          <a:ea typeface="+mn-ea"/>
                          <a:cs typeface="+mn-cs"/>
                          <a:sym typeface="Arial"/>
                        </a:rPr>
                        <a:t> CNN: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BatchNorm</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LayerNorm</a:t>
                      </a:r>
                      <a:endParaRPr lang="en-US" sz="1000" b="0" i="0" u="none" strike="noStrike" cap="none" dirty="0" smtClean="0">
                        <a:solidFill>
                          <a:schemeClr val="tx1"/>
                        </a:solidFill>
                        <a:effectLst/>
                        <a:latin typeface="+mn-lt"/>
                        <a:ea typeface="+mn-ea"/>
                        <a:cs typeface="+mn-cs"/>
                        <a:sym typeface="Arial"/>
                      </a:endParaRPr>
                    </a:p>
                    <a:p>
                      <a:pPr rtl="0" fontAlgn="base"/>
                      <a:r>
                        <a:rPr lang="en-US" sz="1000" b="0" i="0" u="none" strike="noStrike" cap="none" dirty="0" smtClean="0">
                          <a:solidFill>
                            <a:schemeClr val="tx1"/>
                          </a:solidFill>
                          <a:effectLst/>
                          <a:latin typeface="+mn-lt"/>
                          <a:ea typeface="+mn-ea"/>
                          <a:cs typeface="+mn-cs"/>
                          <a:sym typeface="Arial"/>
                        </a:rPr>
                        <a:t>Dropout</a:t>
                      </a:r>
                    </a:p>
                    <a:p>
                      <a:pPr rtl="0" fontAlgn="base"/>
                      <a:r>
                        <a:rPr lang="en-US" sz="1000" b="0" i="0" u="none" strike="noStrike" cap="none" dirty="0" smtClean="0">
                          <a:solidFill>
                            <a:schemeClr val="tx1"/>
                          </a:solidFill>
                          <a:effectLst/>
                          <a:latin typeface="+mn-lt"/>
                          <a:ea typeface="+mn-ea"/>
                          <a:cs typeface="+mn-cs"/>
                          <a:sym typeface="Arial"/>
                        </a:rPr>
                        <a:t>Augmentation</a:t>
                      </a:r>
                    </a:p>
                    <a:p>
                      <a:pPr rtl="0"/>
                      <a:r>
                        <a:rPr lang="en-US" sz="1000" b="0" dirty="0" smtClean="0">
                          <a:effectLst/>
                        </a:rPr>
                        <a:t/>
                      </a:r>
                      <a:br>
                        <a:rPr lang="en-US" sz="1000" b="0" dirty="0" smtClean="0">
                          <a:effectLst/>
                        </a:rPr>
                      </a:br>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kiến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trúc</a:t>
                      </a:r>
                      <a:r>
                        <a:rPr lang="en-US" sz="1000" b="1" i="0" u="none" strike="noStrike" cap="none" dirty="0" smtClean="0">
                          <a:solidFill>
                            <a:schemeClr val="tx1"/>
                          </a:solidFill>
                          <a:effectLst/>
                          <a:latin typeface="+mn-lt"/>
                          <a:ea typeface="+mn-ea"/>
                          <a:cs typeface="+mn-cs"/>
                          <a:sym typeface="Arial"/>
                        </a:rPr>
                        <a:t> CNN </a:t>
                      </a:r>
                      <a:r>
                        <a:rPr lang="en-US" sz="1000" b="1" i="0" u="none" strike="noStrike" cap="none" dirty="0" err="1" smtClean="0">
                          <a:solidFill>
                            <a:schemeClr val="tx1"/>
                          </a:solidFill>
                          <a:effectLst/>
                          <a:latin typeface="+mn-lt"/>
                          <a:ea typeface="+mn-ea"/>
                          <a:cs typeface="+mn-cs"/>
                          <a:sym typeface="Arial"/>
                        </a:rPr>
                        <a:t>hiện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đại</a:t>
                      </a:r>
                      <a:r>
                        <a:rPr lang="en-US" sz="1000" b="1" i="0" u="none" strike="noStrike" cap="none" dirty="0" smtClean="0">
                          <a:solidFill>
                            <a:schemeClr val="tx1"/>
                          </a:solidFill>
                          <a:effectLst/>
                          <a:latin typeface="+mn-lt"/>
                          <a:ea typeface="+mn-ea"/>
                          <a:cs typeface="+mn-cs"/>
                          <a:sym typeface="Arial"/>
                        </a:rPr>
                        <a:t>:</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Alex-Net</a:t>
                      </a:r>
                    </a:p>
                    <a:p>
                      <a:pPr rtl="0" fontAlgn="base"/>
                      <a:r>
                        <a:rPr lang="en-US" sz="1000" b="0" i="0" u="none" strike="noStrike" cap="none" dirty="0" err="1" smtClean="0">
                          <a:solidFill>
                            <a:schemeClr val="tx1"/>
                          </a:solidFill>
                          <a:effectLst/>
                          <a:latin typeface="+mn-lt"/>
                          <a:ea typeface="+mn-ea"/>
                          <a:cs typeface="+mn-cs"/>
                          <a:sym typeface="Arial"/>
                        </a:rPr>
                        <a:t>GoogleNet</a:t>
                      </a:r>
                      <a:endParaRPr lang="en-US" sz="1000" b="0" i="0" u="none" strike="noStrike" cap="none" dirty="0" smtClean="0">
                        <a:solidFill>
                          <a:schemeClr val="tx1"/>
                        </a:solidFill>
                        <a:effectLst/>
                        <a:latin typeface="+mn-lt"/>
                        <a:ea typeface="+mn-ea"/>
                        <a:cs typeface="+mn-cs"/>
                        <a:sym typeface="Arial"/>
                      </a:endParaRPr>
                    </a:p>
                    <a:p>
                      <a:pPr rtl="0" fontAlgn="base"/>
                      <a:r>
                        <a:rPr lang="en-US" sz="1000" b="0" i="0" u="none" strike="noStrike" cap="none" dirty="0" smtClean="0">
                          <a:solidFill>
                            <a:schemeClr val="tx1"/>
                          </a:solidFill>
                          <a:effectLst/>
                          <a:latin typeface="+mn-lt"/>
                          <a:ea typeface="+mn-ea"/>
                          <a:cs typeface="+mn-cs"/>
                          <a:sym typeface="Arial"/>
                        </a:rPr>
                        <a:t>VGG</a:t>
                      </a:r>
                    </a:p>
                    <a:p>
                      <a:pPr rtl="0" fontAlgn="base"/>
                      <a:r>
                        <a:rPr lang="en-US" sz="1000" b="0" i="0" u="none" strike="noStrike" cap="none" dirty="0" smtClean="0">
                          <a:solidFill>
                            <a:schemeClr val="tx1"/>
                          </a:solidFill>
                          <a:effectLst/>
                          <a:latin typeface="+mn-lt"/>
                          <a:ea typeface="+mn-ea"/>
                          <a:cs typeface="+mn-cs"/>
                          <a:sym typeface="Arial"/>
                        </a:rPr>
                        <a:t>Dense-Net</a:t>
                      </a:r>
                    </a:p>
                    <a:p>
                      <a:pPr rtl="0" fontAlgn="base"/>
                      <a:r>
                        <a:rPr lang="en-US" sz="1000" b="0" i="0" u="none" strike="noStrike" cap="none" dirty="0" smtClean="0">
                          <a:solidFill>
                            <a:schemeClr val="tx1"/>
                          </a:solidFill>
                          <a:effectLst/>
                          <a:latin typeface="+mn-lt"/>
                          <a:ea typeface="+mn-ea"/>
                          <a:cs typeface="+mn-cs"/>
                          <a:sym typeface="Arial"/>
                        </a:rPr>
                        <a:t>Res-Net</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thể</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CIFAR10</a:t>
                      </a:r>
                      <a:endParaRPr sz="1000" dirty="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5</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hồi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quy</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(Recurrent Neural Network)</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LSTM</a:t>
                      </a:r>
                    </a:p>
                    <a:p>
                      <a:pPr rtl="0" fontAlgn="base"/>
                      <a:r>
                        <a:rPr lang="en-US" sz="1000" b="0" i="0" u="none" strike="noStrike" cap="none" dirty="0" smtClean="0">
                          <a:solidFill>
                            <a:schemeClr val="tx1"/>
                          </a:solidFill>
                          <a:effectLst/>
                          <a:latin typeface="+mn-lt"/>
                          <a:ea typeface="+mn-ea"/>
                          <a:cs typeface="+mn-cs"/>
                          <a:sym typeface="Arial"/>
                        </a:rPr>
                        <a:t>GRU</a:t>
                      </a:r>
                    </a:p>
                    <a:p>
                      <a:pPr rtl="0" fontAlgn="base"/>
                      <a:r>
                        <a:rPr lang="en-US" sz="1000" b="0" i="0" u="none" strike="noStrike" cap="none" dirty="0" smtClean="0">
                          <a:solidFill>
                            <a:schemeClr val="tx1"/>
                          </a:solidFill>
                          <a:effectLst/>
                          <a:latin typeface="+mn-lt"/>
                          <a:ea typeface="+mn-ea"/>
                          <a:cs typeface="+mn-cs"/>
                          <a:sym typeface="Arial"/>
                        </a:rPr>
                        <a:t>Sequence-to-sequence model</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trên</a:t>
                      </a:r>
                      <a:r>
                        <a:rPr lang="en-GB" sz="1000" dirty="0"/>
                        <a:t> time series data</a:t>
                      </a:r>
                      <a:endParaRPr sz="1000" dirty="0"/>
                    </a:p>
                    <a:p>
                      <a:pPr marL="137160" lvl="0" indent="-137160" algn="l" rtl="0">
                        <a:lnSpc>
                          <a:spcPct val="115000"/>
                        </a:lnSpc>
                        <a:spcBef>
                          <a:spcPts val="0"/>
                        </a:spcBef>
                        <a:spcAft>
                          <a:spcPts val="0"/>
                        </a:spcAft>
                        <a:buNone/>
                      </a:pPr>
                      <a:endParaRPr sz="1000" dirty="0"/>
                    </a:p>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với</a:t>
                      </a:r>
                      <a:r>
                        <a:rPr lang="en-GB" sz="1000" dirty="0"/>
                        <a:t> </a:t>
                      </a:r>
                      <a:r>
                        <a:rPr lang="en-GB" sz="1000" dirty="0" err="1"/>
                        <a:t>dữ</a:t>
                      </a:r>
                      <a:r>
                        <a:rPr lang="en-GB" sz="1000" dirty="0"/>
                        <a:t> </a:t>
                      </a:r>
                      <a:r>
                        <a:rPr lang="en-GB" sz="1000" dirty="0" err="1"/>
                        <a:t>liệu</a:t>
                      </a:r>
                      <a:r>
                        <a:rPr lang="en-GB" sz="1000" dirty="0"/>
                        <a:t> </a:t>
                      </a:r>
                      <a:r>
                        <a:rPr lang="en-GB" sz="1000" dirty="0" err="1"/>
                        <a:t>chuỗi</a:t>
                      </a:r>
                      <a:r>
                        <a:rPr lang="en-GB" sz="1000" dirty="0"/>
                        <a:t> </a:t>
                      </a:r>
                      <a:r>
                        <a:rPr lang="en-GB" sz="1000" dirty="0" err="1"/>
                        <a:t>thời</a:t>
                      </a:r>
                      <a:r>
                        <a:rPr lang="en-GB" sz="1000" dirty="0"/>
                        <a:t> </a:t>
                      </a:r>
                      <a:r>
                        <a:rPr lang="en-GB" sz="1000" dirty="0" err="1"/>
                        <a:t>gian</a:t>
                      </a:r>
                      <a:r>
                        <a:rPr lang="en-GB" sz="1000" dirty="0"/>
                        <a:t>, </a:t>
                      </a:r>
                      <a:r>
                        <a:rPr lang="en-GB" sz="1000" dirty="0" err="1"/>
                        <a:t>dự</a:t>
                      </a:r>
                      <a:r>
                        <a:rPr lang="en-GB" sz="1000" dirty="0"/>
                        <a:t> </a:t>
                      </a:r>
                      <a:r>
                        <a:rPr lang="en-GB" sz="1000" dirty="0" err="1"/>
                        <a:t>đoán</a:t>
                      </a:r>
                      <a:r>
                        <a:rPr lang="en-GB" sz="1000" dirty="0"/>
                        <a:t> </a:t>
                      </a:r>
                      <a:r>
                        <a:rPr lang="en-GB" sz="1000" dirty="0" err="1"/>
                        <a:t>dữ</a:t>
                      </a:r>
                      <a:r>
                        <a:rPr lang="en-GB" sz="1000" dirty="0"/>
                        <a:t> </a:t>
                      </a:r>
                      <a:r>
                        <a:rPr lang="en-GB" sz="1000" dirty="0" err="1"/>
                        <a:t>liệu</a:t>
                      </a:r>
                      <a:r>
                        <a:rPr lang="en-GB" sz="1000" dirty="0"/>
                        <a:t> </a:t>
                      </a:r>
                      <a:r>
                        <a:rPr lang="en-GB" sz="1000" dirty="0" err="1"/>
                        <a:t>chứng</a:t>
                      </a:r>
                      <a:r>
                        <a:rPr lang="en-GB" sz="1000" dirty="0"/>
                        <a:t> </a:t>
                      </a:r>
                      <a:r>
                        <a:rPr lang="en-GB" sz="1000" dirty="0" err="1"/>
                        <a:t>khoán</a:t>
                      </a:r>
                      <a:endParaRPr sz="1000" dirty="0"/>
                    </a:p>
                    <a:p>
                      <a:pPr marL="137160" lvl="0" indent="-137160" algn="l" rtl="0">
                        <a:lnSpc>
                          <a:spcPct val="115000"/>
                        </a:lnSpc>
                        <a:spcBef>
                          <a:spcPts val="0"/>
                        </a:spcBef>
                        <a:spcAft>
                          <a:spcPts val="0"/>
                        </a:spcAft>
                        <a:buNone/>
                      </a:pPr>
                      <a:endParaRPr sz="1000" dirty="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6</a:t>
                      </a:r>
                      <a:endParaRPr sz="1000" b="1"/>
                    </a:p>
                  </a:txBody>
                  <a:tcPr marL="27425" marR="27425" marT="27425" marB="27425" anchor="ctr">
                    <a:lnB w="12700" cap="flat" cmpd="sng">
                      <a:solidFill>
                        <a:srgbClr val="000000"/>
                      </a:solidFill>
                      <a:prstDash val="solid"/>
                      <a:round/>
                      <a:headEnd type="none" w="sm" len="sm"/>
                      <a:tailEnd type="none" w="sm" len="sm"/>
                    </a:lnB>
                  </a:tcPr>
                </a:tc>
                <a:tc>
                  <a:txBody>
                    <a:bodyPr/>
                    <a:lstStyle/>
                    <a:p>
                      <a:pPr rtl="0"/>
                      <a:r>
                        <a:rPr lang="vi-VN" sz="1000" b="1" i="0" u="none" strike="noStrike" cap="none" dirty="0" smtClean="0">
                          <a:solidFill>
                            <a:schemeClr val="tx1"/>
                          </a:solidFill>
                          <a:effectLst/>
                          <a:latin typeface="+mn-lt"/>
                          <a:ea typeface="+mn-ea"/>
                          <a:cs typeface="+mn-cs"/>
                          <a:sym typeface="Arial"/>
                        </a:rPr>
                        <a:t>Cơ chế Attention</a:t>
                      </a:r>
                      <a:endParaRPr lang="vi-VN" sz="1000" b="0" dirty="0" smtClean="0">
                        <a:effectLst/>
                      </a:endParaRPr>
                    </a:p>
                    <a:p>
                      <a:pPr rtl="0" fontAlgn="base"/>
                      <a:r>
                        <a:rPr lang="vi-VN" sz="1000" b="0" i="0" u="none" strike="noStrike" cap="none" dirty="0" smtClean="0">
                          <a:solidFill>
                            <a:schemeClr val="tx1"/>
                          </a:solidFill>
                          <a:effectLst/>
                          <a:latin typeface="+mn-lt"/>
                          <a:ea typeface="+mn-ea"/>
                          <a:cs typeface="+mn-cs"/>
                          <a:sym typeface="Arial"/>
                        </a:rPr>
                        <a:t>Ý tưởng và cách thực hiện</a:t>
                      </a:r>
                    </a:p>
                    <a:p>
                      <a:pPr rtl="0" fontAlgn="base"/>
                      <a:r>
                        <a:rPr lang="vi-VN" sz="1000" b="0" i="0" u="none" strike="noStrike" cap="none" dirty="0" smtClean="0">
                          <a:solidFill>
                            <a:schemeClr val="tx1"/>
                          </a:solidFill>
                          <a:effectLst/>
                          <a:latin typeface="+mn-lt"/>
                          <a:ea typeface="+mn-ea"/>
                          <a:cs typeface="+mn-cs"/>
                          <a:sym typeface="Arial"/>
                        </a:rPr>
                        <a:t>Kết hợp Attention vào LSTM, GRU</a:t>
                      </a:r>
                      <a:endParaRPr lang="vi-VN" sz="1000" b="0" i="0" u="none" strike="noStrike" cap="none" dirty="0">
                        <a:solidFill>
                          <a:schemeClr val="tx1"/>
                        </a:solidFill>
                        <a:effectLst/>
                        <a:latin typeface="+mn-lt"/>
                        <a:ea typeface="+mn-ea"/>
                        <a:cs typeface="+mn-cs"/>
                        <a:sym typeface="Arial"/>
                      </a:endParaRPr>
                    </a:p>
                  </a:txBody>
                  <a:tcPr marL="45725" marR="45725" marT="45725" marB="45725" anchor="ctr">
                    <a:lnB w="12700" cap="flat" cmpd="sng">
                      <a:solidFill>
                        <a:srgbClr val="000000"/>
                      </a:solidFill>
                      <a:prstDash val="solid"/>
                      <a:round/>
                      <a:headEnd type="none" w="sm" len="sm"/>
                      <a:tailEnd type="none" w="sm" len="sm"/>
                    </a:lnB>
                  </a:tcPr>
                </a:tc>
                <a:tc>
                  <a:txBody>
                    <a:bodyPr/>
                    <a:lstStyle/>
                    <a:p>
                      <a:pPr rtl="0"/>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NLP:</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Machine translation</a:t>
                      </a:r>
                      <a:endParaRPr lang="en-US" sz="1000" b="0" dirty="0" smtClean="0">
                        <a:effectLst/>
                      </a:endParaRPr>
                    </a:p>
                    <a:p>
                      <a:r>
                        <a:rPr lang="en-US" sz="1000" dirty="0" smtClean="0"/>
                        <a:t/>
                      </a:r>
                      <a:br>
                        <a:rPr lang="en-US" sz="1000" dirty="0" smtClean="0"/>
                      </a:br>
                      <a:endParaRPr sz="1000" dirty="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3729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1371410063"/>
              </p:ext>
            </p:extLst>
          </p:nvPr>
        </p:nvGraphicFramePr>
        <p:xfrm>
          <a:off x="1498663" y="1097133"/>
          <a:ext cx="5825675" cy="324766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7</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Làm quen với lập trình Pytorch</a:t>
                      </a:r>
                      <a:endParaRPr sz="1000"/>
                    </a:p>
                    <a:p>
                      <a:pPr marL="0" lvl="0" indent="0" algn="l" rtl="0">
                        <a:lnSpc>
                          <a:spcPct val="115000"/>
                        </a:lnSpc>
                        <a:spcBef>
                          <a:spcPts val="0"/>
                        </a:spcBef>
                        <a:spcAft>
                          <a:spcPts val="0"/>
                        </a:spcAft>
                        <a:buNone/>
                      </a:pPr>
                      <a:r>
                        <a:rPr lang="en-GB" sz="1000"/>
                        <a:t>- Augmentation</a:t>
                      </a:r>
                      <a:endParaRPr sz="1000"/>
                    </a:p>
                    <a:p>
                      <a:pPr marL="0" lvl="0" indent="0" algn="l" rtl="0">
                        <a:lnSpc>
                          <a:spcPct val="115000"/>
                        </a:lnSpc>
                        <a:spcBef>
                          <a:spcPts val="0"/>
                        </a:spcBef>
                        <a:spcAft>
                          <a:spcPts val="0"/>
                        </a:spcAft>
                        <a:buNone/>
                      </a:pPr>
                      <a:r>
                        <a:rPr lang="en-GB" sz="1000"/>
                        <a:t>- Segmentation</a:t>
                      </a:r>
                      <a:endParaRPr sz="1000"/>
                    </a:p>
                    <a:p>
                      <a:pPr marL="0" lvl="0" indent="0" algn="l" rtl="0">
                        <a:lnSpc>
                          <a:spcPct val="115000"/>
                        </a:lnSpc>
                        <a:spcBef>
                          <a:spcPts val="0"/>
                        </a:spcBef>
                        <a:spcAft>
                          <a:spcPts val="0"/>
                        </a:spcAft>
                        <a:buNone/>
                      </a:pPr>
                      <a:r>
                        <a:rPr lang="en-GB" sz="1000"/>
                        <a:t>- U-Net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DEMO: classification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Pytorch</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segmentation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images) </a:t>
                      </a:r>
                      <a:r>
                        <a:rPr lang="en-US" sz="1000" b="0" i="0" u="none" strike="noStrike" cap="none" dirty="0" err="1" smtClean="0">
                          <a:solidFill>
                            <a:schemeClr val="tx1"/>
                          </a:solidFill>
                          <a:effectLst/>
                          <a:latin typeface="+mn-lt"/>
                          <a:ea typeface="+mn-ea"/>
                          <a:cs typeface="+mn-cs"/>
                          <a:sym typeface="Arial"/>
                        </a:rPr>
                        <a:t>hoặc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y </a:t>
                      </a:r>
                      <a:r>
                        <a:rPr lang="en-US" sz="1000" b="0" i="0" u="none" strike="noStrike" cap="none" dirty="0" err="1" smtClean="0">
                          <a:solidFill>
                            <a:schemeClr val="tx1"/>
                          </a:solidFill>
                          <a:effectLst/>
                          <a:latin typeface="+mn-lt"/>
                          <a:ea typeface="+mn-ea"/>
                          <a:cs typeface="+mn-cs"/>
                          <a:sym typeface="Arial"/>
                        </a:rPr>
                        <a:t>tế</a:t>
                      </a:r>
                      <a:endParaRPr lang="en-US" sz="1000" b="0" dirty="0" smtClean="0">
                        <a:effectLst/>
                      </a:endParaRPr>
                    </a:p>
                    <a:p>
                      <a:r>
                        <a:rPr lang="en-US" sz="1000" dirty="0" smtClean="0"/>
                        <a:t/>
                      </a:r>
                      <a:br>
                        <a:rPr lang="en-US" sz="1000" dirty="0" smtClean="0"/>
                      </a:br>
                      <a:endParaRPr sz="1000" dirty="0"/>
                    </a:p>
                    <a:p>
                      <a:pPr marL="0" lvl="0" indent="0" algn="l" rtl="0">
                        <a:lnSpc>
                          <a:spcPct val="115000"/>
                        </a:lnSpc>
                        <a:spcBef>
                          <a:spcPts val="0"/>
                        </a:spcBef>
                        <a:spcAft>
                          <a:spcPts val="0"/>
                        </a:spcAft>
                        <a:buNone/>
                      </a:pP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8</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Object Detection </a:t>
                      </a:r>
                      <a:r>
                        <a:rPr lang="en-US" sz="1000" b="1" i="0" u="none" strike="noStrike" cap="none" dirty="0" err="1" smtClean="0">
                          <a:solidFill>
                            <a:schemeClr val="tx1"/>
                          </a:solidFill>
                          <a:effectLst/>
                          <a:latin typeface="+mn-lt"/>
                          <a:ea typeface="+mn-ea"/>
                          <a:cs typeface="+mn-cs"/>
                          <a:sym typeface="Arial"/>
                        </a:rPr>
                        <a:t>với</a:t>
                      </a:r>
                      <a:r>
                        <a:rPr lang="en-US" sz="1000" b="1" i="0" u="none" strike="noStrike" cap="none" dirty="0" smtClean="0">
                          <a:solidFill>
                            <a:schemeClr val="tx1"/>
                          </a:solidFill>
                          <a:effectLst/>
                          <a:latin typeface="+mn-lt"/>
                          <a:ea typeface="+mn-ea"/>
                          <a:cs typeface="+mn-cs"/>
                          <a:sym typeface="Arial"/>
                        </a:rPr>
                        <a:t> YOLO</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Anchors,</a:t>
                      </a:r>
                    </a:p>
                    <a:p>
                      <a:pPr rtl="0" fontAlgn="base"/>
                      <a:r>
                        <a:rPr lang="en-US" sz="1000" b="0" i="0" u="none" strike="noStrike" cap="none" dirty="0" smtClean="0">
                          <a:solidFill>
                            <a:schemeClr val="tx1"/>
                          </a:solidFill>
                          <a:effectLst/>
                          <a:latin typeface="+mn-lt"/>
                          <a:ea typeface="+mn-ea"/>
                          <a:cs typeface="+mn-cs"/>
                          <a:sym typeface="Arial"/>
                        </a:rPr>
                        <a:t>Input &amp; output</a:t>
                      </a:r>
                    </a:p>
                    <a:p>
                      <a:pPr rtl="0" fontAlgn="base"/>
                      <a:r>
                        <a:rPr lang="en-US" sz="1000" b="0" i="0" u="none" strike="noStrike" cap="none" dirty="0" smtClean="0">
                          <a:solidFill>
                            <a:schemeClr val="tx1"/>
                          </a:solidFill>
                          <a:effectLst/>
                          <a:latin typeface="+mn-lt"/>
                          <a:ea typeface="+mn-ea"/>
                          <a:cs typeface="+mn-cs"/>
                          <a:sym typeface="Arial"/>
                        </a:rPr>
                        <a:t>NMS</a:t>
                      </a:r>
                    </a:p>
                    <a:p>
                      <a:pPr rtl="0" fontAlgn="base"/>
                      <a:r>
                        <a:rPr lang="en-US" sz="1000" b="0" i="0" u="none" strike="noStrike" cap="none" dirty="0" smtClean="0">
                          <a:solidFill>
                            <a:schemeClr val="tx1"/>
                          </a:solidFill>
                          <a:effectLst/>
                          <a:latin typeface="+mn-lt"/>
                          <a:ea typeface="+mn-ea"/>
                          <a:cs typeface="+mn-cs"/>
                          <a:sym typeface="Arial"/>
                        </a:rPr>
                        <a:t>YOLO loss</a:t>
                      </a:r>
                    </a:p>
                    <a:p>
                      <a:pPr rtl="0" fontAlgn="base"/>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RetinaNet</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YOLOv3, YOLOv4, YOLOv5</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Ứng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YOLO</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loài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trong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Tuan 9</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nhận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dạng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viết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tay</a:t>
                      </a:r>
                      <a:r>
                        <a:rPr lang="en-US" sz="1000" b="1" i="0" u="none" strike="noStrike" cap="none" dirty="0" smtClean="0">
                          <a:solidFill>
                            <a:schemeClr val="tx1"/>
                          </a:solidFill>
                          <a:effectLst/>
                          <a:latin typeface="+mn-lt"/>
                          <a:ea typeface="+mn-ea"/>
                          <a:cs typeface="+mn-cs"/>
                          <a:sym typeface="Arial"/>
                        </a:rPr>
                        <a:t> - OCR</a:t>
                      </a:r>
                      <a:r>
                        <a:rPr lang="en-US" sz="1000" b="0" i="0" u="none" strike="noStrike" cap="none" dirty="0" smtClean="0">
                          <a:solidFill>
                            <a:schemeClr val="tx1"/>
                          </a:solidFill>
                          <a:effectLst/>
                          <a:latin typeface="+mn-lt"/>
                          <a:ea typeface="+mn-ea"/>
                          <a:cs typeface="+mn-cs"/>
                          <a:sym typeface="Arial"/>
                        </a:rPr>
                        <a:t> (Optical Character Recognition)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Dùng</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p>
                    <a:p>
                      <a:pPr rtl="0" fontAlgn="base"/>
                      <a:r>
                        <a:rPr lang="en-US" sz="1000" b="0" i="0" u="none" strike="noStrike" cap="none" dirty="0" err="1" smtClean="0">
                          <a:solidFill>
                            <a:schemeClr val="tx1"/>
                          </a:solidFill>
                          <a:effectLst/>
                          <a:latin typeface="+mn-lt"/>
                          <a:ea typeface="+mn-ea"/>
                          <a:cs typeface="+mn-cs"/>
                          <a:sym typeface="Arial"/>
                        </a:rPr>
                        <a:t>Kết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hợp</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LSTM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OCR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viết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tay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mẫu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tự</a:t>
                      </a:r>
                      <a:r>
                        <a:rPr lang="en-US" sz="1000" b="0" i="0" u="none" strike="noStrike" cap="none" dirty="0" smtClean="0">
                          <a:solidFill>
                            <a:schemeClr val="tx1"/>
                          </a:solidFill>
                          <a:effectLst/>
                          <a:latin typeface="+mn-lt"/>
                          <a:ea typeface="+mn-ea"/>
                          <a:cs typeface="+mn-cs"/>
                          <a:sym typeface="Arial"/>
                        </a:rPr>
                        <a:t> Latin</a:t>
                      </a:r>
                      <a:endParaRPr sz="1000" dirty="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0319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2705159825"/>
              </p:ext>
            </p:extLst>
          </p:nvPr>
        </p:nvGraphicFramePr>
        <p:xfrm>
          <a:off x="1498663" y="1097133"/>
          <a:ext cx="5825675" cy="261520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10</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tạo</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sinh</a:t>
                      </a:r>
                      <a:r>
                        <a:rPr lang="en-US" sz="1000" b="1" i="0" u="none" strike="noStrike" cap="none" dirty="0" smtClean="0">
                          <a:solidFill>
                            <a:schemeClr val="tx1"/>
                          </a:solidFill>
                          <a:effectLst/>
                          <a:latin typeface="+mn-lt"/>
                          <a:ea typeface="+mn-ea"/>
                          <a:cs typeface="+mn-cs"/>
                          <a:sym typeface="Arial"/>
                        </a:rPr>
                        <a:t> (Generative networks)</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AutoEncode</a:t>
                      </a:r>
                      <a:r>
                        <a:rPr lang="en-US" sz="1000" b="0" i="0" u="none" strike="noStrike" cap="none" dirty="0" smtClean="0">
                          <a:solidFill>
                            <a:schemeClr val="tx1"/>
                          </a:solidFill>
                          <a:effectLst/>
                          <a:latin typeface="+mn-lt"/>
                          <a:ea typeface="+mn-ea"/>
                          <a:cs typeface="+mn-cs"/>
                          <a:sym typeface="Arial"/>
                        </a:rPr>
                        <a:t> (AE)</a:t>
                      </a:r>
                    </a:p>
                    <a:p>
                      <a:pPr rtl="0" fontAlgn="base"/>
                      <a:r>
                        <a:rPr lang="en-US" sz="1000" b="0" i="0" u="none" strike="noStrike" cap="none" dirty="0" err="1" smtClean="0">
                          <a:solidFill>
                            <a:schemeClr val="tx1"/>
                          </a:solidFill>
                          <a:effectLst/>
                          <a:latin typeface="+mn-lt"/>
                          <a:ea typeface="+mn-ea"/>
                          <a:cs typeface="+mn-cs"/>
                          <a:sym typeface="Arial"/>
                        </a:rPr>
                        <a:t>Variational</a:t>
                      </a:r>
                      <a:r>
                        <a:rPr lang="en-US" sz="1000" b="0" i="0" u="none" strike="noStrike" cap="none" dirty="0" smtClean="0">
                          <a:solidFill>
                            <a:schemeClr val="tx1"/>
                          </a:solidFill>
                          <a:effectLst/>
                          <a:latin typeface="+mn-lt"/>
                          <a:ea typeface="+mn-ea"/>
                          <a:cs typeface="+mn-cs"/>
                          <a:sym typeface="Arial"/>
                        </a:rPr>
                        <a:t> AE (VAE)</a:t>
                      </a:r>
                    </a:p>
                    <a:p>
                      <a:pPr rtl="0" fontAlgn="base"/>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GANs</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MNIST</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số</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GANs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CIFAR</a:t>
                      </a:r>
                      <a:endParaRPr lang="en-US" sz="1000" b="0" dirty="0" smtClean="0">
                        <a:effectLst/>
                      </a:endParaRPr>
                    </a:p>
                    <a:p>
                      <a:r>
                        <a:rPr lang="en-US" sz="1000" dirty="0" smtClean="0"/>
                        <a:t/>
                      </a:r>
                      <a:br>
                        <a:rPr lang="en-US" sz="1000" dirty="0" smtClean="0"/>
                      </a:b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11</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Xử</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lý</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ngôn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tự</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nhiên</a:t>
                      </a:r>
                      <a:r>
                        <a:rPr lang="en-US" sz="1000" b="1" i="0" u="none" strike="noStrike" cap="none" dirty="0" smtClean="0">
                          <a:solidFill>
                            <a:schemeClr val="tx1"/>
                          </a:solidFill>
                          <a:effectLst/>
                          <a:latin typeface="+mn-lt"/>
                          <a:ea typeface="+mn-ea"/>
                          <a:cs typeface="+mn-cs"/>
                          <a:sym typeface="Arial"/>
                        </a:rPr>
                        <a:t> (Natural Language Processing)</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NLP</a:t>
                      </a:r>
                    </a:p>
                    <a:p>
                      <a:pPr rtl="0" fontAlgn="base"/>
                      <a:r>
                        <a:rPr lang="en-US" sz="1000" b="0" i="0" u="none" strike="noStrike" cap="none" dirty="0" smtClean="0">
                          <a:solidFill>
                            <a:schemeClr val="tx1"/>
                          </a:solidFill>
                          <a:effectLst/>
                          <a:latin typeface="+mn-lt"/>
                          <a:ea typeface="+mn-ea"/>
                          <a:cs typeface="+mn-cs"/>
                          <a:sym typeface="Arial"/>
                        </a:rPr>
                        <a:t>Transformer</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Sentiment analysis: </a:t>
                      </a:r>
                      <a:r>
                        <a:rPr lang="en-US" sz="1000" b="0" i="0" u="none" strike="noStrike" cap="none" dirty="0" err="1" smtClean="0">
                          <a:solidFill>
                            <a:schemeClr val="tx1"/>
                          </a:solidFill>
                          <a:effectLst/>
                          <a:latin typeface="+mn-lt"/>
                          <a:ea typeface="+mn-ea"/>
                          <a:cs typeface="+mn-cs"/>
                          <a:sym typeface="Arial"/>
                        </a:rPr>
                        <a:t>phân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tích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hồi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hàng</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12</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a:t>- </a:t>
                      </a:r>
                      <a:r>
                        <a:rPr lang="en-GB" sz="1000" dirty="0" smtClean="0"/>
                        <a:t>- </a:t>
                      </a:r>
                      <a:r>
                        <a:rPr lang="en-GB" sz="1000" dirty="0"/>
                        <a:t>Project </a:t>
                      </a:r>
                      <a:r>
                        <a:rPr lang="en-GB" sz="1000" dirty="0" err="1"/>
                        <a:t>cuối</a:t>
                      </a:r>
                      <a:r>
                        <a:rPr lang="en-GB" sz="1000" dirty="0"/>
                        <a:t> </a:t>
                      </a:r>
                      <a:r>
                        <a:rPr lang="en-GB" sz="1000" dirty="0" err="1"/>
                        <a:t>khóa</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Từ</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sang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Ôn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tập</a:t>
                      </a:r>
                      <a:r>
                        <a:rPr lang="en-US" sz="1000" b="0" i="0" u="none" strike="noStrike" cap="none" dirty="0" smtClean="0">
                          <a:solidFill>
                            <a:schemeClr val="tx1"/>
                          </a:solidFill>
                          <a:effectLst/>
                          <a:latin typeface="+mn-lt"/>
                          <a:ea typeface="+mn-ea"/>
                          <a:cs typeface="+mn-cs"/>
                          <a:sym typeface="Arial"/>
                        </a:rPr>
                        <a:t> &amp; </a:t>
                      </a:r>
                      <a:r>
                        <a:rPr lang="en-US" sz="1000" b="0" i="0" u="none" strike="noStrike" cap="none" dirty="0" err="1" smtClean="0">
                          <a:solidFill>
                            <a:schemeClr val="tx1"/>
                          </a:solidFill>
                          <a:effectLst/>
                          <a:latin typeface="+mn-lt"/>
                          <a:ea typeface="+mn-ea"/>
                          <a:cs typeface="+mn-cs"/>
                          <a:sym typeface="Arial"/>
                        </a:rPr>
                        <a:t>Trình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bày</a:t>
                      </a:r>
                      <a:r>
                        <a:rPr lang="en-US" sz="1000" b="0" i="0" u="none" strike="noStrike" cap="none" dirty="0" smtClean="0">
                          <a:solidFill>
                            <a:schemeClr val="tx1"/>
                          </a:solidFill>
                          <a:effectLst/>
                          <a:latin typeface="+mn-lt"/>
                          <a:ea typeface="+mn-ea"/>
                          <a:cs typeface="+mn-cs"/>
                          <a:sym typeface="Arial"/>
                        </a:rPr>
                        <a:t> project</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7013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Thông</a:t>
            </a:r>
            <a:r>
              <a:rPr lang="en-US" dirty="0" smtClean="0"/>
              <a:t> tin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a:xfrm>
            <a:off x="310896" y="676656"/>
            <a:ext cx="5366890" cy="3967800"/>
          </a:xfrm>
        </p:spPr>
        <p:txBody>
          <a:bodyPr/>
          <a:lstStyle/>
          <a:p>
            <a:r>
              <a:rPr lang="en-US" dirty="0" err="1" smtClean="0"/>
              <a:t>Một</a:t>
            </a:r>
            <a:r>
              <a:rPr lang="en-US" dirty="0" smtClean="0"/>
              <a:t> </a:t>
            </a:r>
            <a:r>
              <a:rPr lang="en-US" dirty="0" err="1" smtClean="0"/>
              <a:t>tuần</a:t>
            </a:r>
            <a:r>
              <a:rPr lang="en-US" dirty="0" smtClean="0"/>
              <a:t> 2 </a:t>
            </a:r>
            <a:r>
              <a:rPr lang="en-US" dirty="0" err="1" smtClean="0"/>
              <a:t>buổi</a:t>
            </a:r>
            <a:r>
              <a:rPr lang="en-US" dirty="0" smtClean="0"/>
              <a:t> </a:t>
            </a:r>
            <a:r>
              <a:rPr lang="en-US" dirty="0" err="1" smtClean="0"/>
              <a:t>gồm</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lí</a:t>
            </a:r>
            <a:r>
              <a:rPr lang="en-US" dirty="0" smtClean="0"/>
              <a:t> </a:t>
            </a:r>
            <a:r>
              <a:rPr lang="en-US" dirty="0" err="1" smtClean="0"/>
              <a:t>thuyết</a:t>
            </a:r>
            <a:r>
              <a:rPr lang="en-US" dirty="0" smtClean="0"/>
              <a:t> online </a:t>
            </a:r>
            <a:r>
              <a:rPr lang="en-US" dirty="0" err="1" smtClean="0"/>
              <a:t>và</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bài</a:t>
            </a:r>
            <a:r>
              <a:rPr lang="en-US" dirty="0" smtClean="0"/>
              <a:t> </a:t>
            </a:r>
            <a:r>
              <a:rPr lang="en-US" dirty="0" err="1" smtClean="0"/>
              <a:t>tập</a:t>
            </a:r>
            <a:r>
              <a:rPr lang="en-US" dirty="0" smtClean="0"/>
              <a:t> offline </a:t>
            </a:r>
          </a:p>
          <a:p>
            <a:endParaRPr lang="en-US" dirty="0" smtClean="0"/>
          </a:p>
          <a:p>
            <a:r>
              <a:rPr lang="en-US" dirty="0" smtClean="0"/>
              <a:t>Coding </a:t>
            </a:r>
            <a:r>
              <a:rPr lang="en-US" dirty="0" err="1" smtClean="0"/>
              <a:t>plaform</a:t>
            </a:r>
            <a:r>
              <a:rPr lang="en-US" dirty="0" smtClean="0"/>
              <a:t>: google </a:t>
            </a:r>
            <a:r>
              <a:rPr lang="en-US" dirty="0" err="1" smtClean="0"/>
              <a:t>colab</a:t>
            </a:r>
            <a:endParaRPr lang="en-US" dirty="0" smtClean="0"/>
          </a:p>
          <a:p>
            <a:r>
              <a:rPr lang="en-US" dirty="0" smtClean="0"/>
              <a:t>Website:</a:t>
            </a:r>
          </a:p>
          <a:p>
            <a:r>
              <a:rPr lang="en-US" dirty="0" smtClean="0"/>
              <a:t>Email:</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Picture 6"/>
          <p:cNvPicPr>
            <a:picLocks noChangeAspect="1"/>
          </p:cNvPicPr>
          <p:nvPr/>
        </p:nvPicPr>
        <p:blipFill>
          <a:blip r:embed="rId2"/>
          <a:stretch>
            <a:fillRect/>
          </a:stretch>
        </p:blipFill>
        <p:spPr>
          <a:xfrm>
            <a:off x="6124213" y="1279294"/>
            <a:ext cx="2622587" cy="3193912"/>
          </a:xfrm>
          <a:prstGeom prst="rect">
            <a:avLst/>
          </a:prstGeom>
        </p:spPr>
      </p:pic>
    </p:spTree>
    <p:extLst>
      <p:ext uri="{BB962C8B-B14F-4D97-AF65-F5344CB8AC3E}">
        <p14:creationId xmlns:p14="http://schemas.microsoft.com/office/powerpoint/2010/main" val="9056992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TotalTime>
  <Words>2578</Words>
  <Application>Microsoft Office PowerPoint</Application>
  <PresentationFormat>On-screen Show (16:9)</PresentationFormat>
  <Paragraphs>421</Paragraphs>
  <Slides>46</Slides>
  <Notes>22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46</vt:i4>
      </vt:variant>
    </vt:vector>
  </HeadingPairs>
  <TitlesOfParts>
    <vt:vector size="51" baseType="lpstr">
      <vt:lpstr>Arial</vt:lpstr>
      <vt:lpstr>Calibri</vt:lpstr>
      <vt:lpstr>Cambria Math</vt:lpstr>
      <vt:lpstr>Simple Light</vt:lpstr>
      <vt:lpstr>Simple Light</vt:lpstr>
      <vt:lpstr>Deep Learning Bài 1: Làm quen với AI và Tensorflow &amp; Keras</vt:lpstr>
      <vt:lpstr>Giảng viên và Trợ giảng</vt:lpstr>
      <vt:lpstr>Giảng viên và Trợ giảng (hỗ trợ)</vt:lpstr>
      <vt:lpstr>Giới thiệu mentor </vt:lpstr>
      <vt:lpstr>Đề cương khoá học (phần cơ bản)</vt:lpstr>
      <vt:lpstr>Đề cương khoá học (phần cơ bản)</vt:lpstr>
      <vt:lpstr>Đề cương khoá học (phần nâng cao)</vt:lpstr>
      <vt:lpstr>Đề cương khoá học (phần nâng cao)</vt:lpstr>
      <vt:lpstr>Thông tin khoá học</vt:lpstr>
      <vt:lpstr>Nội dung</vt:lpstr>
      <vt:lpstr>Phần 1: Giới thiệu</vt:lpstr>
      <vt:lpstr>Deep learning là gì?</vt:lpstr>
      <vt:lpstr>Ứng dụng của deep learning</vt:lpstr>
      <vt:lpstr>Lịch sử phát triển</vt:lpstr>
      <vt:lpstr>Thành phần chính của deep learning</vt:lpstr>
      <vt:lpstr>Các framework</vt:lpstr>
      <vt:lpstr>Cách lựa chọn framework cho dự án</vt:lpstr>
      <vt:lpstr>So sánh học máy và học sâu (machine learning vs deep learning)</vt:lpstr>
      <vt:lpstr>Supervised learning (học có giám sát)</vt:lpstr>
      <vt:lpstr>Supervised learning (học không giám sát)</vt:lpstr>
      <vt:lpstr>Phần 2: Mô hình tuyến tính</vt:lpstr>
      <vt:lpstr>Mô hình tuyến tính (linear regression)</vt:lpstr>
      <vt:lpstr>Ví dụ mô hình tuyến tính</vt:lpstr>
      <vt:lpstr>Mô hình tuyến tính (linear regression)</vt:lpstr>
      <vt:lpstr>Xây dựng hàm mất mát</vt:lpstr>
      <vt:lpstr>Tính toán hệ số w </vt:lpstr>
      <vt:lpstr>Tính toán hệ số w </vt:lpstr>
      <vt:lpstr>Gradient descent</vt:lpstr>
      <vt:lpstr>Gradient descent</vt:lpstr>
      <vt:lpstr>Cách giải quyết với gradient descent</vt:lpstr>
      <vt:lpstr>Các hàm mất mát phổ biến cho bài toán dự đoán</vt:lpstr>
      <vt:lpstr>Gradient descent hàm nhiều biến</vt:lpstr>
      <vt:lpstr>Từ mô hình tuyến tính đến mạng neuron</vt:lpstr>
      <vt:lpstr>Hạn chế của linear regression</vt:lpstr>
      <vt:lpstr>Phần 3: Làm quen với tensorflow và keras</vt:lpstr>
      <vt:lpstr>Cài đặt và import tensorflow, keras</vt:lpstr>
      <vt:lpstr>Xử lý dữ liệu</vt:lpstr>
      <vt:lpstr>Xây dựng mô hình</vt:lpstr>
      <vt:lpstr>Huấn luyện mô hình</vt:lpstr>
      <vt:lpstr>Đánh giá mô hình</vt:lpstr>
      <vt:lpstr>Predict</vt:lpstr>
      <vt:lpstr>Phần 4: Bài tập và thảo luận</vt:lpstr>
      <vt:lpstr>TODO</vt:lpstr>
      <vt:lpstr>Tóm tắt</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34</cp:revision>
  <dcterms:modified xsi:type="dcterms:W3CDTF">2023-03-20T21:16:26Z</dcterms:modified>
</cp:coreProperties>
</file>